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6" r:id="rId1"/>
    <p:sldMasterId id="2147483692" r:id="rId2"/>
  </p:sldMasterIdLst>
  <p:notesMasterIdLst>
    <p:notesMasterId r:id="rId36"/>
  </p:notesMasterIdLst>
  <p:handoutMasterIdLst>
    <p:handoutMasterId r:id="rId37"/>
  </p:handoutMasterIdLst>
  <p:sldIdLst>
    <p:sldId id="357" r:id="rId3"/>
    <p:sldId id="358" r:id="rId4"/>
    <p:sldId id="408" r:id="rId5"/>
    <p:sldId id="409" r:id="rId6"/>
    <p:sldId id="410" r:id="rId7"/>
    <p:sldId id="411" r:id="rId8"/>
    <p:sldId id="412" r:id="rId9"/>
    <p:sldId id="413" r:id="rId10"/>
    <p:sldId id="370" r:id="rId11"/>
    <p:sldId id="377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378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399" r:id="rId3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BC3AA-7F5E-4317-A575-17961945EB9F}">
          <p14:sldIdLst>
            <p14:sldId id="357"/>
            <p14:sldId id="358"/>
            <p14:sldId id="408"/>
            <p14:sldId id="409"/>
            <p14:sldId id="410"/>
            <p14:sldId id="411"/>
            <p14:sldId id="412"/>
            <p14:sldId id="413"/>
            <p14:sldId id="370"/>
            <p14:sldId id="377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378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3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2F9"/>
    <a:srgbClr val="0A79BE"/>
    <a:srgbClr val="CC0000"/>
    <a:srgbClr val="960000"/>
    <a:srgbClr val="636673"/>
    <a:srgbClr val="6C1B91"/>
    <a:srgbClr val="6F80A1"/>
    <a:srgbClr val="666699"/>
    <a:srgbClr val="646464"/>
    <a:srgbClr val="01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6" autoAdjust="0"/>
    <p:restoredTop sz="99137" autoAdjust="0"/>
  </p:normalViewPr>
  <p:slideViewPr>
    <p:cSldViewPr snapToGrid="0">
      <p:cViewPr>
        <p:scale>
          <a:sx n="80" d="100"/>
          <a:sy n="80" d="100"/>
        </p:scale>
        <p:origin x="-894" y="-7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34448714737909E-2"/>
          <c:y val="2.228008286319532E-2"/>
          <c:w val="0.95215207569529314"/>
          <c:h val="0.86399529837621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поступления</c:v>
                </c:pt>
                <c:pt idx="1">
                  <c:v>Страховые взносы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84.7</c:v>
                </c:pt>
                <c:pt idx="1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поступления</c:v>
                </c:pt>
                <c:pt idx="1">
                  <c:v>Страховые взносы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116.7</c:v>
                </c:pt>
                <c:pt idx="1">
                  <c:v>143.19999999999999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73248"/>
        <c:axId val="96774784"/>
      </c:barChart>
      <c:catAx>
        <c:axId val="96773248"/>
        <c:scaling>
          <c:orientation val="minMax"/>
        </c:scaling>
        <c:delete val="1"/>
        <c:axPos val="b"/>
        <c:majorTickMark val="out"/>
        <c:minorTickMark val="none"/>
        <c:tickLblPos val="nextTo"/>
        <c:crossAx val="96774784"/>
        <c:crosses val="autoZero"/>
        <c:auto val="1"/>
        <c:lblAlgn val="ctr"/>
        <c:lblOffset val="100"/>
        <c:noMultiLvlLbl val="0"/>
      </c:catAx>
      <c:valAx>
        <c:axId val="96774784"/>
        <c:scaling>
          <c:orientation val="minMax"/>
          <c:max val="175"/>
          <c:min val="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9677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099435279319247E-2"/>
          <c:y val="2.3515905640114063E-2"/>
          <c:w val="0.32666473969935539"/>
          <c:h val="0.13206835043019913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14144892991688E-2"/>
          <c:y val="5.4696177806037249E-2"/>
          <c:w val="0.94548585510700833"/>
          <c:h val="0.94530382219396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explosion val="31"/>
          </c:dPt>
          <c:dPt>
            <c:idx val="1"/>
            <c:bubble3D val="0"/>
            <c:explosion val="0"/>
          </c:dPt>
          <c:dPt>
            <c:idx val="2"/>
            <c:bubble3D val="0"/>
            <c:explosion val="6"/>
          </c:dPt>
          <c:dPt>
            <c:idx val="3"/>
            <c:bubble3D val="0"/>
            <c:explosion val="34"/>
          </c:dPt>
          <c:dPt>
            <c:idx val="4"/>
            <c:bubble3D val="0"/>
            <c:explosion val="38"/>
          </c:dPt>
          <c:dLbls>
            <c:dLbl>
              <c:idx val="0"/>
              <c:layout>
                <c:manualLayout>
                  <c:x val="0.22610997767924776"/>
                  <c:y val="-9.80451499916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462334993081577"/>
                  <c:y val="2.743931445369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Уплачивают</c:v>
                </c:pt>
                <c:pt idx="1">
                  <c:v>Нет уплаты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292</c:v>
                </c:pt>
                <c:pt idx="1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34448714737909E-2"/>
          <c:y val="2.228008286319532E-2"/>
          <c:w val="0.95215207569529314"/>
          <c:h val="0.88256203409554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УСН</c:v>
                </c:pt>
                <c:pt idx="2">
                  <c:v>НДС</c:v>
                </c:pt>
                <c:pt idx="3">
                  <c:v>Налог на прибыль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43.319000000000003</c:v>
                </c:pt>
                <c:pt idx="1">
                  <c:v>27.771000000000001</c:v>
                </c:pt>
                <c:pt idx="2">
                  <c:v>9.8369999999999997</c:v>
                </c:pt>
                <c:pt idx="3">
                  <c:v>2.2690000000000001</c:v>
                </c:pt>
                <c:pt idx="4">
                  <c:v>1.5370000000000008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УСН</c:v>
                </c:pt>
                <c:pt idx="2">
                  <c:v>НДС</c:v>
                </c:pt>
                <c:pt idx="3">
                  <c:v>Налог на прибыль</c:v>
                </c:pt>
                <c:pt idx="4">
                  <c:v>Прочие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60.290999999999997</c:v>
                </c:pt>
                <c:pt idx="1">
                  <c:v>36.375</c:v>
                </c:pt>
                <c:pt idx="2">
                  <c:v>16.704999999999998</c:v>
                </c:pt>
                <c:pt idx="3">
                  <c:v>2.2930000000000001</c:v>
                </c:pt>
                <c:pt idx="4">
                  <c:v>1.0609999999999991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558528"/>
        <c:axId val="99560064"/>
      </c:barChart>
      <c:catAx>
        <c:axId val="99558528"/>
        <c:scaling>
          <c:orientation val="minMax"/>
        </c:scaling>
        <c:delete val="1"/>
        <c:axPos val="b"/>
        <c:majorTickMark val="out"/>
        <c:minorTickMark val="none"/>
        <c:tickLblPos val="nextTo"/>
        <c:crossAx val="99560064"/>
        <c:crosses val="autoZero"/>
        <c:auto val="1"/>
        <c:lblAlgn val="ctr"/>
        <c:lblOffset val="100"/>
        <c:noMultiLvlLbl val="0"/>
      </c:catAx>
      <c:valAx>
        <c:axId val="99560064"/>
        <c:scaling>
          <c:orientation val="minMax"/>
          <c:max val="70"/>
          <c:min val="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99558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18345768598811"/>
          <c:y val="5.5483732723831301E-2"/>
          <c:w val="0.23693298210530217"/>
          <c:h val="0.12443572473864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explosion val="3"/>
          <c:dPt>
            <c:idx val="0"/>
            <c:bubble3D val="0"/>
            <c:explosion val="31"/>
          </c:dPt>
          <c:dPt>
            <c:idx val="1"/>
            <c:bubble3D val="0"/>
            <c:explosion val="11"/>
          </c:dPt>
          <c:dPt>
            <c:idx val="2"/>
            <c:bubble3D val="0"/>
            <c:explosion val="6"/>
          </c:dPt>
          <c:dPt>
            <c:idx val="3"/>
            <c:bubble3D val="0"/>
            <c:explosion val="34"/>
          </c:dPt>
          <c:dPt>
            <c:idx val="4"/>
            <c:bubble3D val="0"/>
            <c:explosion val="38"/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УСН</c:v>
                </c:pt>
                <c:pt idx="2">
                  <c:v>НДС</c:v>
                </c:pt>
                <c:pt idx="3">
                  <c:v>Налог на прибыль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60291</c:v>
                </c:pt>
                <c:pt idx="1">
                  <c:v>36375</c:v>
                </c:pt>
                <c:pt idx="2">
                  <c:v>16705</c:v>
                </c:pt>
                <c:pt idx="3">
                  <c:v>2293</c:v>
                </c:pt>
                <c:pt idx="4">
                  <c:v>1061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0506008591638E-2"/>
          <c:w val="0.98536675711888644"/>
          <c:h val="0.8013470175387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получателей дохода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088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704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9мес2018</c:v>
                </c:pt>
                <c:pt idx="1">
                  <c:v>9мес2019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3088</c:v>
                </c:pt>
                <c:pt idx="1">
                  <c:v>3704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99446144"/>
        <c:axId val="99472512"/>
      </c:barChart>
      <c:catAx>
        <c:axId val="99446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472512"/>
        <c:crosses val="autoZero"/>
        <c:auto val="1"/>
        <c:lblAlgn val="ctr"/>
        <c:lblOffset val="100"/>
        <c:noMultiLvlLbl val="0"/>
      </c:catAx>
      <c:valAx>
        <c:axId val="9947251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9446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6777102285793"/>
          <c:y val="7.3916131765012549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Комплексное обслуживание помещений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6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effectLst/>
                      </a:rPr>
                      <a:t>0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effectLst/>
                      </a:rPr>
                      <a:t>,42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effectLst/>
                      </a:rPr>
                      <a:t>0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effectLst/>
                      </a:rPr>
                      <a:t>,46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0.46</c:v>
                </c:pt>
                <c:pt idx="1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5967104"/>
        <c:axId val="95968640"/>
      </c:barChart>
      <c:catAx>
        <c:axId val="9596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5968640"/>
        <c:crosses val="autoZero"/>
        <c:auto val="1"/>
        <c:lblAlgn val="ctr"/>
        <c:lblOffset val="100"/>
        <c:noMultiLvlLbl val="0"/>
      </c:catAx>
      <c:valAx>
        <c:axId val="95968640"/>
        <c:scaling>
          <c:orientation val="minMax"/>
          <c:max val="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596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6777102285793"/>
          <c:y val="7.3916131765012549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Деятельности по чистке и уборке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6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effectLst/>
                      </a:rPr>
                      <a:t>1,55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effectLst/>
                      </a:rPr>
                      <a:t>1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effectLst/>
                      </a:rPr>
                      <a:t>,63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1.55</c:v>
                </c:pt>
                <c:pt idx="1">
                  <c:v>1.63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6177152"/>
        <c:axId val="96191232"/>
      </c:barChart>
      <c:catAx>
        <c:axId val="961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6191232"/>
        <c:crosses val="autoZero"/>
        <c:auto val="1"/>
        <c:lblAlgn val="ctr"/>
        <c:lblOffset val="100"/>
        <c:noMultiLvlLbl val="0"/>
      </c:catAx>
      <c:valAx>
        <c:axId val="96191232"/>
        <c:scaling>
          <c:orientation val="minMax"/>
          <c:max val="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61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6777102285793"/>
          <c:y val="7.3916131765012549E-2"/>
          <c:w val="1"/>
          <c:h val="0.75306279100301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Pt>
            <c:idx val="6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effectLst/>
                      </a:rPr>
                      <a:t>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effectLst/>
                      </a:rPr>
                      <a:t>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3.5</c:v>
                </c:pt>
                <c:pt idx="1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6027008"/>
        <c:axId val="96028544"/>
      </c:barChart>
      <c:catAx>
        <c:axId val="9602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6028544"/>
        <c:crosses val="autoZero"/>
        <c:auto val="1"/>
        <c:lblAlgn val="ctr"/>
        <c:lblOffset val="100"/>
        <c:noMultiLvlLbl val="0"/>
      </c:catAx>
      <c:valAx>
        <c:axId val="96028544"/>
        <c:scaling>
          <c:orientation val="minMax"/>
          <c:max val="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602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17531467108515E-2"/>
          <c:y val="6.3793148279032832E-2"/>
          <c:w val="0.89847678846545165"/>
          <c:h val="0.88742385597817741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>
                  <a:schemeClr val="accent1">
                    <a:alpha val="55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44450" h="95250"/>
                <a:bevelB w="31750" h="88900"/>
              </a:sp3d>
            </c:spPr>
          </c:dPt>
          <c:dPt>
            <c:idx val="1"/>
            <c:bubble3D val="0"/>
            <c:explosion val="2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" h="88900"/>
                <a:bevelB w="12700" h="88900"/>
              </a:sp3d>
            </c:spPr>
          </c:dPt>
          <c:dPt>
            <c:idx val="2"/>
            <c:bubble3D val="0"/>
            <c:explosion val="14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h="114300"/>
                <a:bevelB w="50800" h="95250"/>
              </a:sp3d>
            </c:spPr>
          </c:dPt>
          <c:dPt>
            <c:idx val="3"/>
            <c:bubble3D val="0"/>
            <c:explosion val="3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" h="120650"/>
                <a:bevelB w="12700" h="88900"/>
              </a:sp3d>
            </c:spPr>
          </c:dPt>
          <c:dLbls>
            <c:dLbl>
              <c:idx val="1"/>
              <c:layout>
                <c:manualLayout>
                  <c:x val="-0.10767613344573317"/>
                  <c:y val="-3.4830645294730844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0.6</a:t>
                    </a:r>
                    <a:r>
                      <a:rPr lang="ru-RU" sz="1500" dirty="0" smtClean="0"/>
                      <a:t>3</a:t>
                    </a:r>
                    <a:endParaRPr lang="en-US" sz="15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580752056692837"/>
                  <c:y val="-1.125789857277301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0.8</a:t>
                    </a:r>
                    <a:endParaRPr lang="en-US" sz="15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425099076577232"/>
                  <c:y val="7.505076268121578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64"/>
        <c:splitType val="pos"/>
        <c:splitPos val="2"/>
        <c:secondPieSize val="54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0.01695</cdr:x>
      <cdr:y>0.88428</cdr:y>
    </cdr:from>
    <cdr:to>
      <cdr:x>0.52542</cdr:x>
      <cdr:y>0.9685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2865386"/>
          <a:ext cx="2160240" cy="27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700" b="0" kern="1200" dirty="0" smtClean="0">
              <a:solidFill>
                <a:schemeClr val="tx1"/>
              </a:solidFill>
            </a:rPr>
            <a:t>Налоговые платежи</a:t>
          </a:r>
          <a:endParaRPr kumimoji="0" lang="ru-RU" sz="17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0.49153</cdr:x>
      <cdr:y>0.88428</cdr:y>
    </cdr:from>
    <cdr:to>
      <cdr:x>1</cdr:x>
      <cdr:y>0.9685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8232" y="2865386"/>
          <a:ext cx="2160240" cy="27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Страховые взносы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0.05263</cdr:x>
      <cdr:y>0.89531</cdr:y>
    </cdr:from>
    <cdr:to>
      <cdr:x>0.20175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384376"/>
          <a:ext cx="1224136" cy="39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НДФЛ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0.05959</cdr:x>
      <cdr:y>0.79293</cdr:y>
    </cdr:from>
    <cdr:to>
      <cdr:x>0.20871</cdr:x>
      <cdr:y>0.88817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89185" y="2885123"/>
          <a:ext cx="1224113" cy="346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+39 %</a:t>
          </a:r>
          <a:endParaRPr lang="ru-RU" sz="18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0.80702</cdr:x>
      <cdr:y>0.15239</cdr:y>
    </cdr:from>
    <cdr:to>
      <cdr:x>0.99123</cdr:x>
      <cdr:y>0.27872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24736" y="576064"/>
          <a:ext cx="1512164" cy="477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млн рублей</a:t>
          </a:r>
        </a:p>
      </cdr:txBody>
    </cdr:sp>
  </cdr:relSizeAnchor>
  <cdr:relSizeAnchor xmlns:cdr="http://schemas.openxmlformats.org/drawingml/2006/chartDrawing">
    <cdr:from>
      <cdr:x>0.24561</cdr:x>
      <cdr:y>0.89531</cdr:y>
    </cdr:from>
    <cdr:to>
      <cdr:x>0.39474</cdr:x>
      <cdr:y>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016224" y="3384376"/>
          <a:ext cx="1224136" cy="39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УСНО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0.25141</cdr:x>
      <cdr:y>0.80864</cdr:y>
    </cdr:from>
    <cdr:to>
      <cdr:x>0.40054</cdr:x>
      <cdr:y>0.90388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063816" y="2942273"/>
          <a:ext cx="1224195" cy="346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+31 %</a:t>
          </a:r>
          <a:endParaRPr lang="ru-RU" sz="18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0.4386</cdr:x>
      <cdr:y>0.89531</cdr:y>
    </cdr:from>
    <cdr:to>
      <cdr:x>0.58772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600400" y="3528392"/>
          <a:ext cx="1224136" cy="39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НДС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0.4444</cdr:x>
      <cdr:y>0.81387</cdr:y>
    </cdr:from>
    <cdr:to>
      <cdr:x>0.59352</cdr:x>
      <cdr:y>0.90911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648054" y="2961323"/>
          <a:ext cx="1224113" cy="346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8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+70 %</a:t>
          </a:r>
          <a:endParaRPr lang="ru-RU" sz="18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0.57895</cdr:x>
      <cdr:y>0.89531</cdr:y>
    </cdr:from>
    <cdr:to>
      <cdr:x>0.81579</cdr:x>
      <cdr:y>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752528" y="3384376"/>
          <a:ext cx="1944216" cy="39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Налог на прибыль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0.81579</cdr:x>
      <cdr:y>0.89531</cdr:y>
    </cdr:from>
    <cdr:to>
      <cdr:x>0.96491</cdr:x>
      <cdr:y>1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6696744" y="3456384"/>
          <a:ext cx="1224136" cy="39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5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Прочие</a:t>
          </a:r>
          <a:endParaRPr lang="ru-RU" sz="15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0.37719</cdr:x>
      <cdr:y>0</cdr:y>
    </cdr:from>
    <cdr:to>
      <cdr:x>0.55263</cdr:x>
      <cdr:y>0.32343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0"/>
          <a:ext cx="1440160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7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НДФЛ,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7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51,7 %</a:t>
          </a:r>
        </a:p>
      </cdr:txBody>
    </cdr:sp>
  </cdr:relSizeAnchor>
  <cdr:relSizeAnchor xmlns:cdr="http://schemas.openxmlformats.org/drawingml/2006/chartDrawing">
    <cdr:from>
      <cdr:x>0.52475</cdr:x>
      <cdr:y>0.40126</cdr:y>
    </cdr:from>
    <cdr:to>
      <cdr:x>0.70019</cdr:x>
      <cdr:y>0.72469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16424" y="1342690"/>
          <a:ext cx="1275931" cy="1082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5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УСН,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5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31,2 %</a:t>
          </a:r>
        </a:p>
      </cdr:txBody>
    </cdr:sp>
  </cdr:relSizeAnchor>
  <cdr:relSizeAnchor xmlns:cdr="http://schemas.openxmlformats.org/drawingml/2006/chartDrawing">
    <cdr:from>
      <cdr:x>0.31683</cdr:x>
      <cdr:y>0.43039</cdr:y>
    </cdr:from>
    <cdr:to>
      <cdr:x>0.49227</cdr:x>
      <cdr:y>0.75382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304256" y="1440160"/>
          <a:ext cx="1275931" cy="1082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300" b="1" kern="1200" dirty="0" smtClean="0">
              <a:solidFill>
                <a:schemeClr val="bg1"/>
              </a:solidFill>
              <a:latin typeface="+mj-lt"/>
              <a:ea typeface="+mj-ea"/>
              <a:cs typeface="+mj-cs"/>
            </a:rPr>
            <a:t>НДС,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14,3 %</a:t>
          </a:r>
        </a:p>
      </cdr:txBody>
    </cdr:sp>
  </cdr:relSizeAnchor>
  <cdr:relSizeAnchor xmlns:cdr="http://schemas.openxmlformats.org/drawingml/2006/chartDrawing">
    <cdr:from>
      <cdr:x>0.0099</cdr:x>
      <cdr:y>0.75318</cdr:y>
    </cdr:from>
    <cdr:to>
      <cdr:x>0.37624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008" y="2520280"/>
          <a:ext cx="2664296" cy="825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2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Налог на прибыль,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2 %</a:t>
          </a:r>
        </a:p>
      </cdr:txBody>
    </cdr:sp>
  </cdr:relSizeAnchor>
  <cdr:relSizeAnchor xmlns:cdr="http://schemas.openxmlformats.org/drawingml/2006/chartDrawing">
    <cdr:from>
      <cdr:x>0.17822</cdr:x>
      <cdr:y>0.6671</cdr:y>
    </cdr:from>
    <cdr:to>
      <cdr:x>0.25743</cdr:x>
      <cdr:y>0.7747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1296144" y="2232248"/>
          <a:ext cx="576064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0.12912</cdr:y>
    </cdr:from>
    <cdr:to>
      <cdr:x>0.20792</cdr:x>
      <cdr:y>0.37594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0" y="432048"/>
          <a:ext cx="1512168" cy="825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0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Прочие,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0,9 %</a:t>
          </a:r>
        </a:p>
      </cdr:txBody>
    </cdr:sp>
  </cdr:relSizeAnchor>
  <cdr:relSizeAnchor xmlns:cdr="http://schemas.openxmlformats.org/drawingml/2006/chartDrawing">
    <cdr:from>
      <cdr:x>0.09901</cdr:x>
      <cdr:y>0.35186</cdr:y>
    </cdr:from>
    <cdr:to>
      <cdr:x>0.19802</cdr:x>
      <cdr:y>0.53798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H="1" flipV="1">
          <a:off x="720080" y="1177389"/>
          <a:ext cx="720080" cy="6228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0.34522</cdr:x>
      <cdr:y>0.08508</cdr:y>
    </cdr:from>
    <cdr:to>
      <cdr:x>0.63832</cdr:x>
      <cdr:y>0.25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2797146" y="294084"/>
          <a:ext cx="2374764" cy="570012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0.35676</cdr:x>
      <cdr:y>0.22398</cdr:y>
    </cdr:from>
    <cdr:to>
      <cdr:x>0.64327</cdr:x>
      <cdr:y>0.29131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2890614" y="774167"/>
          <a:ext cx="2321420" cy="232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2000" b="1" dirty="0" smtClean="0">
              <a:solidFill>
                <a:schemeClr val="accent1"/>
              </a:solidFill>
              <a:latin typeface="+mj-lt"/>
              <a:ea typeface="+mj-ea"/>
              <a:cs typeface="+mj-cs"/>
            </a:rPr>
            <a:t>+ 20</a:t>
          </a:r>
          <a:r>
            <a: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rPr>
            <a:t>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7886-7A9F-40E2-8D27-CDE4626B6C5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D56F-CFD9-4827-A819-18AE85B4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539C-D5C9-4338-8351-EA081E2F4F8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B576-3BC1-4962-A043-5DA4FF8C5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9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4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4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86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8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78930-4DE5-448B-9B43-7344000D9E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3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97381-CEC7-4405-B921-5A210E0CFE7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6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D549E-7D62-9E4F-869D-5D645646D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8D69D8-CC65-8447-AC39-8B0D93916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6DD3EA-B866-2C44-AFA0-D78DE672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AE735B-F031-B24C-9850-757D7444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098E64-9BA5-9B4C-BD88-44B97712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6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6E06C5-6AFD-8C46-8ACF-90E266A8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D1F289-CFFF-604D-B266-757F196C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3AF7D3-FDA5-154E-A1E6-E7BEC5FC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75151F-E1F4-194B-A78E-7F2C38C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C9CF94-80A0-4149-8E2E-DCE317CE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7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A8FC14-47C0-8741-AE47-2EF7C820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F948AC-3CCB-AA47-B8AC-03C3959BC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4AA7AB-0CC9-764F-8257-43A0D20A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0D22E2-D1D0-5844-91CE-EEF323CD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A8809C-B80B-764F-8DBB-CD9AEF48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6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455888-666E-014E-8AC5-8D665868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CE8553-338A-9B4C-844D-45EF183CC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DCEBC8-5678-C04B-BCF8-089A593BA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58FBF1-6B98-934D-B425-6E6C8304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AA0268-E1C3-E744-9BB5-C8A577B0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AB116A-F84E-8747-8B66-357A4240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0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7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80585C-689A-BF41-8348-348A8A62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B3B4B0-FD3D-D94A-9A69-4D4AD3831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3FA288-B63D-F043-AAA3-DD9CBD672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DE0E28C-5BC3-E447-B75E-C08E89796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53901D9-AAF1-BF41-A42A-F43E10D6B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D49917-3E98-6A4C-B1DA-22755F04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0B2B1FD-7A94-8F40-B3A8-F0F5FB1B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EDDB40-2284-9E41-8567-D2BE3F54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8456C3-778C-D944-9E5A-06A51E04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DF62D2B-C775-4E43-B8BC-79F6F97B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D1D555-8CB3-BD47-865A-05C00507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29CDFB3-D32F-624E-AC12-E14ABB11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0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97D501D-C19B-174F-AD5E-D503CEC6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63BC95A-1C10-3442-A620-2546BCF3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86F696-7A5A-7B45-91A3-D0D13B34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E37C9-47EF-D74E-A104-20D38542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3EBA52-B9F6-E74E-8CAE-942575D4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9A2353-276E-7D44-BB42-373ED532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269490-DBE4-EB4F-A856-BB12C1DA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FD58D5-04B5-D942-B995-09063540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D376E-A9F2-2749-B8B5-4CCE169A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4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DF16B4-1348-9143-86F0-E46D711D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9E6142C-62EA-E14A-B17F-A6C00DFD3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238044-0192-9547-A519-9DBD65D2E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FD3435-7662-4A4D-8ABC-331851A4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865A40-4B8A-F743-AE3B-8C1985BA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7A3207-C44B-2B4A-8C9B-B617C1EB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5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5A37F1-2A28-824D-B54B-0507C94F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372E244-61F6-0C43-8E68-9763EC6F5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DF6012-8A36-9143-967A-1856097F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82EC07-E8B9-B842-9988-2526DF47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F61E31-C118-5447-A4F2-DBA5CE60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0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205DAD8-396C-BA44-95F7-784CE239A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BD7159-4D9F-994F-960E-81E17775A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7D9EE2-B862-F946-8B51-644B4C21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3048AC-B196-1D48-962F-CFBB3F71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A7257B-7BFE-F240-9682-27FAD20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7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0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6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2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20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AF998-6D47-D642-B427-D2D8B416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8B8EA5-E6E1-5E4F-AC65-319144D5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EF9E64-EABF-7642-BEA9-0E067A4A1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DB7AE3B-4963-0147-84D0-D8812849B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5473F9-8361-724E-B86E-A399C4192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4A054B-56F5-1945-AF74-F91601E34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EB6983C-5995-294F-86D6-9F9607BBDC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m@arcfo.ru" TargetMode="External"/><Relationship Id="rId2" Type="http://schemas.openxmlformats.org/officeDocument/2006/relationships/hyperlink" Target="https://&#1072;&#1082;&#1092;&#1086;.&#1088;&#1092;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</a:t>
            </a:r>
            <a:r>
              <a:rPr lang="en-US" sz="2200" dirty="0" smtClean="0">
                <a:cs typeface="Arial" panose="020B0604020202020204" pitchFamily="34" charset="0"/>
              </a:rPr>
              <a:t>20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28.02.2020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3268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03" y="2563371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cs typeface="Arial" panose="020B0604020202020204" pitchFamily="34" charset="0"/>
              </a:rPr>
              <a:t>«Отраслевой проект ФНС по повышению прозрачности на рынке оказания услуг по профессиональной уборке и технической эксплуатации»</a:t>
            </a:r>
            <a:endParaRPr lang="ru-RU" sz="22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4768" y="3651870"/>
            <a:ext cx="582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Начальник контрольно-аналитического отдела</a:t>
            </a:r>
          </a:p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УФНС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России по Омской области  </a:t>
            </a:r>
          </a:p>
          <a:p>
            <a:pPr lvl="0" algn="r" defTabSz="816296"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Зайцева Е.М.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</a:t>
            </a:r>
            <a:r>
              <a:rPr lang="ru-RU" sz="2200" b="1" dirty="0">
                <a:cs typeface="Arial" pitchFamily="34" charset="0"/>
              </a:rPr>
              <a:t>8</a:t>
            </a:r>
            <a:r>
              <a:rPr lang="en-US" sz="2200" b="1" dirty="0" smtClean="0">
                <a:cs typeface="Arial" pitchFamily="34" charset="0"/>
              </a:rPr>
              <a:t>.</a:t>
            </a:r>
            <a:r>
              <a:rPr lang="ru-RU" sz="2200" b="1" dirty="0" smtClean="0">
                <a:cs typeface="Arial" pitchFamily="34" charset="0"/>
              </a:rPr>
              <a:t>02</a:t>
            </a:r>
            <a:r>
              <a:rPr lang="en-US" sz="2200" b="1" dirty="0" smtClean="0">
                <a:cs typeface="Arial" pitchFamily="34" charset="0"/>
              </a:rPr>
              <a:t>.20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8030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14969"/>
            <a:ext cx="7337192" cy="683780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АСК НДС-2 </a:t>
            </a:r>
            <a:r>
              <a:rPr lang="ru-RU" sz="2200" dirty="0" smtClean="0">
                <a:solidFill>
                  <a:srgbClr val="0070C0"/>
                </a:solidFill>
              </a:rPr>
              <a:t>- Инструмент </a:t>
            </a:r>
            <a:r>
              <a:rPr lang="ru-RU" sz="2200" dirty="0">
                <a:solidFill>
                  <a:srgbClr val="0070C0"/>
                </a:solidFill>
              </a:rPr>
              <a:t>выявления схем получения необоснованной налоговой выгоды по НДС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1043608" y="896419"/>
            <a:ext cx="7337192" cy="39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/>
              <a:t>……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8757"/>
            <a:ext cx="737140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42856"/>
            <a:ext cx="1576552" cy="137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09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5303" y="1112416"/>
            <a:ext cx="3867177" cy="3781592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7326" y="306736"/>
            <a:ext cx="7337192" cy="62976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Специфика деятельности компаний </a:t>
            </a:r>
            <a:r>
              <a:rPr lang="ru-RU" sz="2200" dirty="0" err="1" smtClean="0">
                <a:solidFill>
                  <a:srgbClr val="0070C0"/>
                </a:solidFill>
              </a:rPr>
              <a:t>клининга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9323" y="1221600"/>
            <a:ext cx="3567562" cy="421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</a:rPr>
              <a:t>Идеал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323" y="1755669"/>
            <a:ext cx="3765741" cy="1026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85922" y="1113588"/>
            <a:ext cx="3843016" cy="3780419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23648" y="1221600"/>
            <a:ext cx="3567563" cy="421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white"/>
                </a:solidFill>
              </a:rPr>
              <a:t>Реальность</a:t>
            </a:r>
            <a:endParaRPr lang="ru-RU" sz="15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324" y="3410117"/>
            <a:ext cx="3765741" cy="1026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defTabSz="1043056">
              <a:spcBef>
                <a:spcPct val="0"/>
              </a:spcBef>
            </a:pPr>
            <a:endParaRPr lang="ru-RU" sz="1600" b="1" dirty="0" smtClean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600" b="1" dirty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600" b="1" dirty="0" smtClean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 </a:t>
            </a:r>
            <a:endParaRPr lang="ru-RU" sz="1600" b="1" dirty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3233" y="1944692"/>
            <a:ext cx="3596184" cy="110421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8455" y="1755669"/>
            <a:ext cx="3765741" cy="4380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700" b="1" dirty="0" smtClean="0">
                <a:solidFill>
                  <a:srgbClr val="005AA9"/>
                </a:solidFill>
              </a:rPr>
              <a:t>Минимальная сумма расходов </a:t>
            </a:r>
          </a:p>
          <a:p>
            <a:pPr algn="ctr" defTabSz="1043056">
              <a:spcBef>
                <a:spcPct val="0"/>
              </a:spcBef>
            </a:pPr>
            <a:r>
              <a:rPr lang="ru-RU" sz="2700" b="1" dirty="0" smtClean="0">
                <a:solidFill>
                  <a:srgbClr val="005AA9"/>
                </a:solidFill>
              </a:rPr>
              <a:t>на моющие средства</a:t>
            </a:r>
            <a:endParaRPr lang="ru-RU" sz="2700" b="1" dirty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4560" y="1642873"/>
            <a:ext cx="3765741" cy="49683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rgbClr val="005AA9"/>
                </a:solidFill>
              </a:rPr>
              <a:t>Значительная </a:t>
            </a:r>
            <a:r>
              <a:rPr lang="ru-RU" sz="1300" b="1" dirty="0">
                <a:solidFill>
                  <a:srgbClr val="005AA9"/>
                </a:solidFill>
              </a:rPr>
              <a:t>сумма расходов </a:t>
            </a:r>
          </a:p>
          <a:p>
            <a:pPr algn="ctr" defTabSz="1043056">
              <a:spcBef>
                <a:spcPct val="0"/>
              </a:spcBef>
            </a:pPr>
            <a:r>
              <a:rPr lang="ru-RU" sz="1300" b="1" dirty="0">
                <a:solidFill>
                  <a:srgbClr val="005AA9"/>
                </a:solidFill>
              </a:rPr>
              <a:t>на моющие </a:t>
            </a:r>
            <a:r>
              <a:rPr lang="ru-RU" sz="1300" b="1" dirty="0" smtClean="0">
                <a:solidFill>
                  <a:srgbClr val="005AA9"/>
                </a:solidFill>
              </a:rPr>
              <a:t>средства</a:t>
            </a:r>
            <a:endParaRPr lang="ru-RU" sz="1300" b="1" dirty="0">
              <a:solidFill>
                <a:srgbClr val="005AA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709" y="3149185"/>
            <a:ext cx="3765741" cy="4380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1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Высокая доля расходов на заработную плату</a:t>
            </a:r>
            <a:endParaRPr lang="ru-RU" sz="1600" b="1" dirty="0">
              <a:solidFill>
                <a:srgbClr val="005AA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3389" y="3151344"/>
            <a:ext cx="3765741" cy="4380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1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Низкая </a:t>
            </a:r>
            <a:r>
              <a:rPr lang="ru-RU" sz="1600" b="1" dirty="0">
                <a:solidFill>
                  <a:srgbClr val="005AA9"/>
                </a:solidFill>
              </a:rPr>
              <a:t>доля расходов на заработную </a:t>
            </a:r>
            <a:r>
              <a:rPr lang="ru-RU" sz="1600" b="1" dirty="0" smtClean="0">
                <a:solidFill>
                  <a:srgbClr val="005AA9"/>
                </a:solidFill>
              </a:rPr>
              <a:t>плату</a:t>
            </a:r>
            <a:endParaRPr lang="ru-RU" sz="1600" b="1" dirty="0">
              <a:solidFill>
                <a:srgbClr val="005AA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5" y="3551468"/>
            <a:ext cx="2131338" cy="134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60" y="3551468"/>
            <a:ext cx="2279689" cy="134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551469"/>
            <a:ext cx="1544881" cy="13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551467"/>
            <a:ext cx="1649028" cy="13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98" y="2081509"/>
            <a:ext cx="3524660" cy="104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5" y="2081510"/>
            <a:ext cx="3571498" cy="104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5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2592540" y="1523282"/>
            <a:ext cx="45719" cy="2251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378819" y="1534293"/>
            <a:ext cx="45719" cy="20309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1198" y="316270"/>
            <a:ext cx="7920880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Характеристика налогоплательщиков клининговой отрасли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Омской области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12589" y="906026"/>
            <a:ext cx="4881214" cy="594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623</a:t>
            </a:r>
            <a:r>
              <a:rPr lang="ru-RU" sz="1600" b="1" dirty="0" smtClean="0"/>
              <a:t> налогоплательщика заявили </a:t>
            </a:r>
            <a:r>
              <a:rPr lang="ru-RU" sz="1600" b="1" dirty="0" err="1" smtClean="0"/>
              <a:t>клининговые</a:t>
            </a:r>
            <a:r>
              <a:rPr lang="ru-RU" sz="1600" b="1" dirty="0" smtClean="0"/>
              <a:t> услуги в составе видов деятельности</a:t>
            </a:r>
            <a:endParaRPr lang="ru-RU" sz="16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1475656" y="2107125"/>
            <a:ext cx="45719" cy="22905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1151" y="2336176"/>
            <a:ext cx="1587059" cy="1196907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29</a:t>
            </a:r>
            <a:r>
              <a:rPr lang="ru-RU" sz="1500" b="1" dirty="0" smtClean="0"/>
              <a:t> НП  осуществляют ФХД</a:t>
            </a:r>
            <a:endParaRPr lang="ru-RU" sz="15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11759" y="2344022"/>
            <a:ext cx="1706457" cy="94780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309</a:t>
            </a:r>
            <a:r>
              <a:rPr lang="ru-RU" sz="1500" b="1" dirty="0"/>
              <a:t> </a:t>
            </a:r>
            <a:r>
              <a:rPr lang="ru-RU" sz="1500" b="1" dirty="0" smtClean="0"/>
              <a:t>НП не осуществляют </a:t>
            </a:r>
            <a:r>
              <a:rPr lang="ru-RU" sz="1500" b="1" dirty="0"/>
              <a:t>ФХД</a:t>
            </a:r>
          </a:p>
        </p:txBody>
      </p:sp>
      <p:sp>
        <p:nvSpPr>
          <p:cNvPr id="26" name="Правая фигурная скобка 25"/>
          <p:cNvSpPr/>
          <p:nvPr/>
        </p:nvSpPr>
        <p:spPr>
          <a:xfrm rot="5400000" flipV="1">
            <a:off x="3140660" y="1531225"/>
            <a:ext cx="365576" cy="4451707"/>
          </a:xfrm>
          <a:prstGeom prst="rightBrace">
            <a:avLst>
              <a:gd name="adj1" fmla="val 8333"/>
              <a:gd name="adj2" fmla="val 49578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1198" y="3990702"/>
            <a:ext cx="5244497" cy="680594"/>
          </a:xfrm>
          <a:prstGeom prst="roundRect">
            <a:avLst/>
          </a:prstGeom>
          <a:gradFill>
            <a:gsLst>
              <a:gs pos="0">
                <a:srgbClr val="00B050"/>
              </a:gs>
              <a:gs pos="73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138</a:t>
            </a:r>
            <a:r>
              <a:rPr lang="ru-RU" sz="1500" b="1" dirty="0"/>
              <a:t>  </a:t>
            </a:r>
            <a:r>
              <a:rPr lang="ru-RU" sz="1500" b="1" dirty="0" smtClean="0"/>
              <a:t>налогоплательщиков</a:t>
            </a:r>
            <a:endParaRPr lang="ru-RU" sz="1500" u="sng" dirty="0"/>
          </a:p>
          <a:p>
            <a:pPr algn="ctr"/>
            <a:r>
              <a:rPr lang="ru-RU" sz="1500" b="1" dirty="0" smtClean="0"/>
              <a:t>фактически осуществляют </a:t>
            </a:r>
            <a:r>
              <a:rPr lang="ru-RU" sz="1500" b="1" dirty="0" err="1" smtClean="0"/>
              <a:t>клининговую</a:t>
            </a:r>
            <a:r>
              <a:rPr lang="ru-RU" sz="1500" b="1" dirty="0" smtClean="0"/>
              <a:t> деятельность</a:t>
            </a:r>
            <a:endParaRPr lang="ru-RU" sz="1500" u="sng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23036" y="1762899"/>
            <a:ext cx="1872209" cy="32761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50" b="1" dirty="0" smtClean="0"/>
              <a:t>285</a:t>
            </a:r>
            <a:r>
              <a:rPr lang="ru-RU" sz="1450" b="1" dirty="0" smtClean="0"/>
              <a:t> применяют УСН</a:t>
            </a:r>
            <a:endParaRPr lang="ru-RU" sz="145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16899" y="1779505"/>
            <a:ext cx="1936257" cy="32374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50" b="1" dirty="0" smtClean="0"/>
              <a:t>338</a:t>
            </a:r>
            <a:r>
              <a:rPr lang="ru-RU" sz="1450" b="1" dirty="0" smtClean="0"/>
              <a:t> применяют ОСН</a:t>
            </a:r>
            <a:endParaRPr lang="ru-RU" sz="145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07806" y="2359902"/>
            <a:ext cx="1719041" cy="118860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109</a:t>
            </a:r>
            <a:r>
              <a:rPr lang="ru-RU" sz="1500" b="1" dirty="0"/>
              <a:t> </a:t>
            </a:r>
            <a:r>
              <a:rPr lang="ru-RU" sz="1500" b="1" dirty="0" smtClean="0"/>
              <a:t>НП осуществляют </a:t>
            </a:r>
            <a:r>
              <a:rPr lang="ru-RU" sz="1500" b="1" dirty="0"/>
              <a:t>ФХД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88224" y="2375325"/>
            <a:ext cx="1728192" cy="91650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176</a:t>
            </a:r>
            <a:r>
              <a:rPr lang="ru-RU" sz="1500" b="1" dirty="0"/>
              <a:t> </a:t>
            </a:r>
            <a:r>
              <a:rPr lang="ru-RU" sz="1500" b="1" dirty="0" smtClean="0"/>
              <a:t>НП не </a:t>
            </a:r>
            <a:r>
              <a:rPr lang="ru-RU" sz="1500" b="1" dirty="0"/>
              <a:t>осуществляют </a:t>
            </a:r>
            <a:r>
              <a:rPr lang="ru-RU" sz="1500" b="1" dirty="0" smtClean="0"/>
              <a:t>ФХД</a:t>
            </a:r>
            <a:endParaRPr lang="ru-RU" sz="1500" b="1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2915816" y="2130850"/>
            <a:ext cx="45719" cy="20532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948565" y="2130850"/>
            <a:ext cx="45719" cy="20532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7236296" y="2124437"/>
            <a:ext cx="45719" cy="20532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6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10304" y="1275606"/>
            <a:ext cx="7710194" cy="1807429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0906" y="411511"/>
            <a:ext cx="7337192" cy="7200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Динамика показателей 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по налогу на добавленную стоимость 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участников клининговой отрасли Омской области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854" y="1523419"/>
            <a:ext cx="3567562" cy="421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</a:rPr>
              <a:t>Доля налоговых вычетов по НДС, %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323" y="1755669"/>
            <a:ext cx="3765741" cy="1026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0304" y="3091237"/>
            <a:ext cx="7734105" cy="1753922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8761" y="3199480"/>
            <a:ext cx="3567563" cy="421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white"/>
                </a:solidFill>
              </a:rPr>
              <a:t>Поступления в бюджет в результате пресечения схем</a:t>
            </a:r>
            <a:endParaRPr lang="ru-RU" sz="15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324" y="3410117"/>
            <a:ext cx="3765741" cy="1026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defTabSz="1043056">
              <a:spcBef>
                <a:spcPct val="0"/>
              </a:spcBef>
            </a:pPr>
            <a:endParaRPr lang="ru-RU" sz="1600" b="1" dirty="0" smtClean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600" b="1" dirty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600" b="1" dirty="0" smtClean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 </a:t>
            </a:r>
            <a:endParaRPr lang="ru-RU" sz="1600" b="1" dirty="0">
              <a:solidFill>
                <a:srgbClr val="005AA9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sp>
        <p:nvSpPr>
          <p:cNvPr id="60" name="Цилиндр 59"/>
          <p:cNvSpPr/>
          <p:nvPr/>
        </p:nvSpPr>
        <p:spPr>
          <a:xfrm>
            <a:off x="1619672" y="4227934"/>
            <a:ext cx="476214" cy="312436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/>
            <a:endParaRPr lang="ru-RU" sz="11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Цилиндр 60"/>
          <p:cNvSpPr/>
          <p:nvPr/>
        </p:nvSpPr>
        <p:spPr>
          <a:xfrm>
            <a:off x="2850231" y="3685578"/>
            <a:ext cx="536760" cy="870612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4" tIns="35113" rIns="70224" bIns="35113" anchor="ctr"/>
          <a:lstStyle/>
          <a:p>
            <a:pPr algn="ctr" defTabSz="799493"/>
            <a:endParaRPr lang="ru-RU" sz="11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165674" y="4555251"/>
            <a:ext cx="2655462" cy="284103"/>
            <a:chOff x="1214362" y="4064230"/>
            <a:chExt cx="1577497" cy="379866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1214362" y="4064230"/>
              <a:ext cx="1577497" cy="1256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35"/>
            <p:cNvSpPr txBox="1">
              <a:spLocks noChangeArrowheads="1"/>
            </p:cNvSpPr>
            <p:nvPr/>
          </p:nvSpPr>
          <p:spPr bwMode="auto">
            <a:xfrm>
              <a:off x="2205318" y="4102370"/>
              <a:ext cx="338402" cy="34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txBody>
            <a:bodyPr wrap="square" lIns="70224" tIns="35113" rIns="70224" bIns="35113">
              <a:spAutoFit/>
            </a:bodyPr>
            <a:lstStyle/>
            <a:p>
              <a:pPr defTabSz="798513"/>
              <a:r>
                <a:rPr lang="ru-RU" altLang="ru-RU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2019</a:t>
              </a:r>
              <a:endParaRPr lang="ru-RU" altLang="ru-RU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TextBox 34"/>
          <p:cNvSpPr txBox="1">
            <a:spLocks noChangeArrowheads="1"/>
          </p:cNvSpPr>
          <p:nvPr/>
        </p:nvSpPr>
        <p:spPr bwMode="auto">
          <a:xfrm>
            <a:off x="1585104" y="4583776"/>
            <a:ext cx="526540" cy="25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</a:sp3d>
        </p:spPr>
        <p:txBody>
          <a:bodyPr wrap="none" lIns="70224" tIns="35113" rIns="70224" bIns="35113">
            <a:spAutoFit/>
          </a:bodyPr>
          <a:lstStyle/>
          <a:p>
            <a:pPr defTabSz="798513"/>
            <a:r>
              <a:rPr lang="ru-RU" alt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2018 </a:t>
            </a:r>
            <a:endParaRPr lang="ru-RU" alt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63"/>
          <p:cNvSpPr txBox="1">
            <a:spLocks noChangeArrowheads="1"/>
          </p:cNvSpPr>
          <p:nvPr/>
        </p:nvSpPr>
        <p:spPr bwMode="auto">
          <a:xfrm>
            <a:off x="1026673" y="3768407"/>
            <a:ext cx="1863742" cy="5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</a:sp3d>
        </p:spPr>
        <p:txBody>
          <a:bodyPr wrap="square" lIns="70224" tIns="35113" rIns="70224" bIns="35113">
            <a:spAutoFit/>
          </a:bodyPr>
          <a:lstStyle/>
          <a:p>
            <a:r>
              <a:rPr lang="ru-RU" altLang="ru-RU" sz="16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в 4 раза</a:t>
            </a:r>
          </a:p>
          <a:p>
            <a:r>
              <a:rPr lang="ru-RU" altLang="ru-RU" sz="16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altLang="ru-RU" sz="16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9696118">
            <a:off x="2069554" y="3988331"/>
            <a:ext cx="767905" cy="457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3233" y="1944692"/>
            <a:ext cx="3596184" cy="110421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1600" i="1" dirty="0" smtClean="0">
              <a:solidFill>
                <a:srgbClr val="005AA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11" y="1493007"/>
            <a:ext cx="3658693" cy="150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11" y="3242637"/>
            <a:ext cx="3681093" cy="153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235019968"/>
              </p:ext>
            </p:extLst>
          </p:nvPr>
        </p:nvGraphicFramePr>
        <p:xfrm>
          <a:off x="1392708" y="1994725"/>
          <a:ext cx="2117234" cy="105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1162198" y="2781784"/>
            <a:ext cx="526540" cy="25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</a:sp3d>
        </p:spPr>
        <p:txBody>
          <a:bodyPr wrap="none" lIns="70224" tIns="35113" rIns="70224" bIns="35113">
            <a:spAutoFit/>
          </a:bodyPr>
          <a:lstStyle/>
          <a:p>
            <a:pPr defTabSz="798513"/>
            <a:r>
              <a:rPr lang="ru-RU" alt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2018 </a:t>
            </a:r>
            <a:endParaRPr lang="ru-RU" alt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3022646" y="2767160"/>
            <a:ext cx="569645" cy="25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</a:sp3d>
        </p:spPr>
        <p:txBody>
          <a:bodyPr wrap="square" lIns="70224" tIns="35113" rIns="70224" bIns="35113">
            <a:spAutoFit/>
          </a:bodyPr>
          <a:lstStyle/>
          <a:p>
            <a:pPr defTabSz="798513"/>
            <a:r>
              <a:rPr lang="ru-RU" alt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endParaRPr lang="ru-RU" alt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7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323528" y="896419"/>
            <a:ext cx="8057272" cy="39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>
              <a:tabLst>
                <a:tab pos="265113" algn="l"/>
              </a:tabLst>
            </a:pPr>
            <a:r>
              <a:rPr lang="en-US" sz="1250" dirty="0" smtClean="0">
                <a:latin typeface="+mn-lt"/>
              </a:rPr>
              <a:t>	</a:t>
            </a:r>
            <a:r>
              <a:rPr lang="ru-RU" sz="1250" b="0" dirty="0" smtClean="0">
                <a:latin typeface="+mn-lt"/>
              </a:rPr>
              <a:t>. </a:t>
            </a:r>
            <a:endParaRPr lang="ru-RU" sz="1250" b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 r="1299" b="5142"/>
          <a:stretch>
            <a:fillRect/>
          </a:stretch>
        </p:blipFill>
        <p:spPr bwMode="auto">
          <a:xfrm>
            <a:off x="501259" y="411510"/>
            <a:ext cx="77682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8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230602" y="786209"/>
            <a:ext cx="8057272" cy="39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>
              <a:tabLst>
                <a:tab pos="265113" algn="l"/>
              </a:tabLst>
            </a:pPr>
            <a:r>
              <a:rPr lang="en-US" sz="1250" dirty="0" smtClean="0">
                <a:latin typeface="+mn-lt"/>
              </a:rPr>
              <a:t>	</a:t>
            </a:r>
            <a:r>
              <a:rPr lang="ru-RU" sz="1250" b="0" dirty="0" smtClean="0">
                <a:latin typeface="+mn-lt"/>
              </a:rPr>
              <a:t>. </a:t>
            </a:r>
            <a:endParaRPr lang="ru-RU" sz="1250" b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5"/>
          <a:stretch>
            <a:fillRect/>
          </a:stretch>
        </p:blipFill>
        <p:spPr bwMode="auto">
          <a:xfrm>
            <a:off x="413867" y="507485"/>
            <a:ext cx="6606405" cy="430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860032" y="3507854"/>
            <a:ext cx="1224136" cy="5154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1628775"/>
            <a:ext cx="2160240" cy="14470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600" dirty="0">
                <a:solidFill>
                  <a:srgbClr val="002060"/>
                </a:solidFill>
              </a:rPr>
              <a:t>В ресурсе отражена информация в отношении </a:t>
            </a:r>
            <a:r>
              <a:rPr kumimoji="1" lang="ru-RU" sz="1600" dirty="0" smtClean="0">
                <a:solidFill>
                  <a:srgbClr val="002060"/>
                </a:solidFill>
              </a:rPr>
              <a:t>33</a:t>
            </a:r>
            <a:endParaRPr kumimoji="1" lang="ru-RU" sz="1600" dirty="0">
              <a:solidFill>
                <a:srgbClr val="00206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600" dirty="0" smtClean="0">
                <a:solidFill>
                  <a:srgbClr val="002060"/>
                </a:solidFill>
              </a:rPr>
              <a:t>налогоплательщиков </a:t>
            </a:r>
            <a:r>
              <a:rPr kumimoji="1" lang="ru-RU" sz="1600" dirty="0">
                <a:solidFill>
                  <a:srgbClr val="002060"/>
                </a:solidFill>
              </a:rPr>
              <a:t>Омской </a:t>
            </a:r>
            <a:r>
              <a:rPr kumimoji="1" lang="ru-RU" sz="1600" dirty="0" smtClean="0">
                <a:solidFill>
                  <a:srgbClr val="002060"/>
                </a:solidFill>
              </a:rPr>
              <a:t>области</a:t>
            </a:r>
            <a:endParaRPr kumimoji="1" lang="ru-RU" sz="16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084168" y="3075806"/>
            <a:ext cx="360040" cy="441520"/>
          </a:xfrm>
          <a:prstGeom prst="straightConnector1">
            <a:avLst/>
          </a:prstGeom>
          <a:ln w="22225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2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323528" y="896419"/>
            <a:ext cx="8057272" cy="39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>
              <a:tabLst>
                <a:tab pos="265113" algn="l"/>
              </a:tabLst>
            </a:pPr>
            <a:r>
              <a:rPr lang="en-US" sz="1250" dirty="0" smtClean="0">
                <a:latin typeface="+mn-lt"/>
              </a:rPr>
              <a:t>	</a:t>
            </a:r>
            <a:r>
              <a:rPr lang="ru-RU" sz="1250" b="0" dirty="0" smtClean="0">
                <a:latin typeface="+mn-lt"/>
              </a:rPr>
              <a:t>. </a:t>
            </a:r>
            <a:endParaRPr lang="ru-RU" sz="1250" b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95"/>
          <a:stretch>
            <a:fillRect/>
          </a:stretch>
        </p:blipFill>
        <p:spPr bwMode="auto">
          <a:xfrm>
            <a:off x="418492" y="501109"/>
            <a:ext cx="7867343" cy="418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0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14969"/>
            <a:ext cx="7337192" cy="683780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Положительная арбитражная практика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587" y="1059582"/>
            <a:ext cx="7669956" cy="40504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endParaRPr lang="ru-RU" sz="15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88" y="1059582"/>
            <a:ext cx="7475231" cy="34336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285750" indent="-285750" defTabSz="1043056">
              <a:spcBef>
                <a:spcPct val="0"/>
              </a:spcBef>
              <a:buFontTx/>
              <a:buChar char="-"/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 bwMode="auto">
          <a:xfrm>
            <a:off x="323528" y="896419"/>
            <a:ext cx="8057272" cy="39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just">
              <a:tabLst>
                <a:tab pos="265113" algn="l"/>
              </a:tabLst>
            </a:pPr>
            <a:r>
              <a:rPr lang="en-US" sz="12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Решение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Арбитражного суда Томской области от 07.02.2020 по делу А67-11580/2019 </a:t>
            </a:r>
          </a:p>
          <a:p>
            <a:pPr algn="just">
              <a:tabLst>
                <a:tab pos="265113" algn="l"/>
              </a:tabLst>
            </a:pPr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en-US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Налоговым </a:t>
            </a:r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органом при проведении камеральных проверок по декларациям по НДС установлены обстоятельства, свидетельствующие о наличии несформированного источника по цепочке </a:t>
            </a:r>
            <a:r>
              <a:rPr lang="ru-RU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поставщиков.</a:t>
            </a:r>
            <a:endParaRPr lang="en-US" sz="12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tabLst>
                <a:tab pos="265113" algn="l"/>
              </a:tabLst>
            </a:pPr>
            <a:r>
              <a:rPr lang="en-US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</a:t>
            </a:r>
            <a:r>
              <a:rPr lang="ru-RU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Инспекция </a:t>
            </a:r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информировала налогоплательщика об указанных обстоятельствах с предложением их урегулировать. Поставщик также осведомлен о наличии признаков несформированного источника, не </a:t>
            </a:r>
            <a:r>
              <a:rPr lang="ru-RU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урегулировал.</a:t>
            </a:r>
            <a:endParaRPr lang="en-US" sz="125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tabLst>
                <a:tab pos="265113" algn="l"/>
              </a:tabLst>
            </a:pPr>
            <a:r>
              <a:rPr lang="en-US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</a:t>
            </a:r>
            <a:r>
              <a:rPr lang="ru-RU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Налогоплательщик </a:t>
            </a:r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представил уточненные декларации по НДС, исключив из состава вычетов суммы НДС по сделкам с поставщиком, НДС перечислил в бюджет.</a:t>
            </a:r>
          </a:p>
          <a:p>
            <a:pPr algn="just"/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tabLst>
                <a:tab pos="265113" algn="l"/>
              </a:tabLst>
            </a:pPr>
            <a:r>
              <a:rPr lang="en-US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основании договора налогоплательщик произвел удержание имущественных потерь (в размере сумм, уплаченных в бюджет вследствие добровольного отказа от вычета НДС по операциям с поставщиком) из суммы неоплаченной стоимости поставленного товара. </a:t>
            </a:r>
          </a:p>
          <a:p>
            <a:pPr algn="just"/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tabLst>
                <a:tab pos="265113" algn="l"/>
              </a:tabLst>
            </a:pPr>
            <a:r>
              <a:rPr lang="en-US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Суд </a:t>
            </a:r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согласился с указанной позицией.</a:t>
            </a:r>
          </a:p>
          <a:p>
            <a:pPr algn="just"/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tabLst>
                <a:tab pos="265113" algn="l"/>
              </a:tabLst>
            </a:pPr>
            <a:r>
              <a:rPr lang="en-US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125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соответствии с пунктом 1 статьи 406.1 Гражданского кодекса Российской Федерации стороны обязательства, действуя при осуществлении ими предпринимательской деятельности, могут своим соглашением </a:t>
            </a:r>
            <a:r>
              <a:rPr lang="ru-RU" sz="12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предусмотреть обязанность одной стороны возместить имущественные потери</a:t>
            </a:r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другой стороны, </a:t>
            </a:r>
            <a:r>
              <a:rPr lang="ru-RU" sz="12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возникшие в случае наступления определенных в таком соглашении обстоятельств</a:t>
            </a:r>
            <a:r>
              <a:rPr lang="ru-RU" sz="125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не связанные с нарушением обязательства его стороной (потери, вызванные невозможностью исполнения обязательства, предъявлением требований третьими лицами или органами государственной власти к стороне или к третьему лицу, указанному в соглашении, и т.п.).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2" y="2604454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Общая характеристика налогового администрирования налогоплательщиков, </a:t>
            </a:r>
            <a:r>
              <a:rPr lang="ru-RU" sz="2200" dirty="0" smtClean="0">
                <a:cs typeface="Arial" panose="020B0604020202020204" pitchFamily="34" charset="0"/>
              </a:rPr>
              <a:t>осуществляющих </a:t>
            </a:r>
            <a:r>
              <a:rPr lang="ru-RU" sz="2200" dirty="0" err="1" smtClean="0">
                <a:cs typeface="Arial" panose="020B0604020202020204" pitchFamily="34" charset="0"/>
              </a:rPr>
              <a:t>клининговую</a:t>
            </a:r>
            <a:r>
              <a:rPr lang="ru-RU" sz="2200" dirty="0" smtClean="0">
                <a:cs typeface="Arial" panose="020B0604020202020204" pitchFamily="34" charset="0"/>
              </a:rPr>
              <a:t> деятельность»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576" y="3795886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cs typeface="Arial" pitchFamily="34" charset="0"/>
              </a:rPr>
              <a:t>				</a:t>
            </a:r>
            <a:r>
              <a:rPr lang="ru-RU" sz="6400" b="1" dirty="0" smtClean="0"/>
              <a:t>Заместитель начальника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/>
              <a:t> отдела налогообложения юридических лиц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/>
              <a:t>УФНС России по Омской области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err="1" smtClean="0"/>
              <a:t>Сметанюк</a:t>
            </a:r>
            <a:r>
              <a:rPr lang="ru-RU" sz="6400" b="1" dirty="0"/>
              <a:t> Д.А. </a:t>
            </a:r>
            <a:endParaRPr lang="ru-RU" sz="6400" b="1" dirty="0" smtClean="0"/>
          </a:p>
          <a:p>
            <a:pPr algn="r">
              <a:lnSpc>
                <a:spcPct val="80000"/>
              </a:lnSpc>
              <a:defRPr/>
            </a:pPr>
            <a:r>
              <a:rPr lang="ru-RU" sz="2600" b="1" dirty="0" smtClean="0">
                <a:cs typeface="Arial" pitchFamily="34" charset="0"/>
              </a:rPr>
              <a:t>		</a:t>
            </a:r>
            <a:r>
              <a:rPr lang="ru-RU" sz="2400" b="1" dirty="0" smtClean="0">
                <a:cs typeface="Arial" pitchFamily="34" charset="0"/>
              </a:rPr>
              <a:t>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b="1" dirty="0" smtClean="0">
                <a:cs typeface="Arial" pitchFamily="34" charset="0"/>
              </a:rPr>
              <a:t> </a:t>
            </a:r>
            <a:endParaRPr lang="ru-RU" sz="2400" b="1" dirty="0" smtClean="0"/>
          </a:p>
          <a:p>
            <a:pPr>
              <a:lnSpc>
                <a:spcPct val="80000"/>
              </a:lnSpc>
              <a:defRPr/>
            </a:pPr>
            <a:endParaRPr lang="ru-RU" sz="19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3400" b="1" dirty="0" smtClean="0"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28.</a:t>
            </a:r>
            <a:r>
              <a:rPr lang="ru-RU" sz="2200" b="1" dirty="0" smtClean="0">
                <a:cs typeface="Arial" pitchFamily="34" charset="0"/>
              </a:rPr>
              <a:t>02</a:t>
            </a:r>
            <a:r>
              <a:rPr lang="en-US" sz="2200" b="1" dirty="0" smtClean="0">
                <a:cs typeface="Arial" pitchFamily="34" charset="0"/>
              </a:rPr>
              <a:t>.20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0314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A6279D-26BC-7744-A019-C30B2EF64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022" y="1650068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Презентация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0F25CD-71B2-EC41-ABD3-5AA8488C2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022" y="3440767"/>
            <a:ext cx="6858000" cy="12418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Саморегулируемая организация </a:t>
            </a:r>
          </a:p>
          <a:p>
            <a:r>
              <a:rPr lang="ru-RU" dirty="0"/>
              <a:t>Ассоциация </a:t>
            </a:r>
            <a:r>
              <a:rPr lang="ru-RU" dirty="0" err="1"/>
              <a:t>клининговых</a:t>
            </a:r>
            <a:r>
              <a:rPr lang="ru-RU" dirty="0"/>
              <a:t> и </a:t>
            </a:r>
            <a:r>
              <a:rPr lang="ru-RU" dirty="0" err="1"/>
              <a:t>фасилити</a:t>
            </a:r>
            <a:r>
              <a:rPr lang="ru-RU" dirty="0"/>
              <a:t> операторов</a:t>
            </a:r>
          </a:p>
          <a:p>
            <a:r>
              <a:rPr lang="ru-RU" dirty="0"/>
              <a:t>СРО АКФО</a:t>
            </a:r>
          </a:p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Москва, 2019</a:t>
            </a:r>
          </a:p>
        </p:txBody>
      </p:sp>
      <p:pic>
        <p:nvPicPr>
          <p:cNvPr id="5" name="Picture 2" descr="https://xn--80aumx.xn--p1ai/img/logo_acfo1.png">
            <a:extLst>
              <a:ext uri="{FF2B5EF4-FFF2-40B4-BE49-F238E27FC236}">
                <a16:creationId xmlns:a16="http://schemas.microsoft.com/office/drawing/2014/main" xmlns="" id="{2390167A-7290-1E43-AD00-8DC5ECBF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97" y="354031"/>
            <a:ext cx="3800450" cy="14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0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239EAE-B5D3-DB4D-9405-020F878E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Ассоциации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9A6410-F195-FA4C-9298-1D41542D3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7"/>
            <a:ext cx="7886700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700" dirty="0"/>
              <a:t>В течение 2018 года на российском рынке </a:t>
            </a:r>
            <a:r>
              <a:rPr lang="ru-RU" sz="1700" dirty="0" err="1"/>
              <a:t>клининга</a:t>
            </a:r>
            <a:r>
              <a:rPr lang="ru-RU" sz="1700" dirty="0"/>
              <a:t> и </a:t>
            </a:r>
            <a:r>
              <a:rPr lang="ru-RU" sz="1700" dirty="0" err="1"/>
              <a:t>фасилити</a:t>
            </a:r>
            <a:r>
              <a:rPr lang="ru-RU" sz="1700" dirty="0"/>
              <a:t> реализовывался Проект ФНС России по обелению отрасли. Его целью стало приведение бизнеса участников рынка к прозрачности и законопослушности. </a:t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В январе 2019 года две крупнейшие ассоциации </a:t>
            </a:r>
            <a:r>
              <a:rPr lang="ru-RU" sz="1700" dirty="0" err="1"/>
              <a:t>клининговой</a:t>
            </a:r>
            <a:r>
              <a:rPr lang="ru-RU" sz="1700" dirty="0"/>
              <a:t> отрасли России АРУК и НАФО, принимающие активное участие в реализации Проекта ФНС, пришли к пониманию того, что для скорейшего достижения поставленных целей по обелению рынка необходимым условием является консолидация его участников на площадке единой саморегулируемой организации, как законодательно принятой формы для взаимодействия бизнес-сообщества и государства. Это позволит выстроить правильные отношения с государственными органами (ФНС, ФАС, Генпрокуратура, </a:t>
            </a:r>
            <a:r>
              <a:rPr lang="ru-RU" sz="1700" dirty="0" err="1"/>
              <a:t>Минпромторг</a:t>
            </a:r>
            <a:r>
              <a:rPr lang="ru-RU" sz="1700" dirty="0"/>
              <a:t>, МВД) и быстро согласовывать совместные действия. </a:t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В результате достигнутых </a:t>
            </a:r>
            <a:r>
              <a:rPr lang="ru-RU" sz="1700" dirty="0" err="1"/>
              <a:t>довогоренностей</a:t>
            </a:r>
            <a:r>
              <a:rPr lang="ru-RU" sz="1700" dirty="0"/>
              <a:t> при поддержке Объединенного экспертного совета четырех крупнейших российских бизнес-объединений была создана </a:t>
            </a:r>
            <a:r>
              <a:rPr lang="ru-RU" sz="1700" b="1" dirty="0">
                <a:solidFill>
                  <a:srgbClr val="002060"/>
                </a:solidFill>
              </a:rPr>
              <a:t>Саморегулируемая организация «Ассоциация клининговых и </a:t>
            </a:r>
            <a:r>
              <a:rPr lang="ru-RU" sz="1700" b="1" dirty="0" err="1">
                <a:solidFill>
                  <a:srgbClr val="002060"/>
                </a:solidFill>
              </a:rPr>
              <a:t>фасилити</a:t>
            </a:r>
            <a:r>
              <a:rPr lang="ru-RU" sz="1700" b="1" dirty="0">
                <a:solidFill>
                  <a:srgbClr val="002060"/>
                </a:solidFill>
              </a:rPr>
              <a:t> операторов» (СРО АКФО</a:t>
            </a:r>
            <a:r>
              <a:rPr lang="ru-RU" sz="1700" dirty="0"/>
              <a:t>). </a:t>
            </a:r>
          </a:p>
        </p:txBody>
      </p:sp>
      <p:pic>
        <p:nvPicPr>
          <p:cNvPr id="4" name="Picture 2" descr="https://xn--80aumx.xn--p1ai/img/logo_acfo1.png">
            <a:extLst>
              <a:ext uri="{FF2B5EF4-FFF2-40B4-BE49-F238E27FC236}">
                <a16:creationId xmlns:a16="http://schemas.microsoft.com/office/drawing/2014/main" xmlns="" id="{04C7DD1F-0ED2-5549-89DA-1C85F903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9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210EE-A991-4A4C-BA90-4B990957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Ассоциации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6D3C7C-37E4-B74B-9E0C-B770EAEA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500" dirty="0"/>
              <a:t>В АКФО вошли все основные игроки российского рынка </a:t>
            </a:r>
            <a:r>
              <a:rPr lang="ru-RU" sz="1500" dirty="0" err="1"/>
              <a:t>фасилити</a:t>
            </a:r>
            <a:r>
              <a:rPr lang="ru-RU" sz="1500" dirty="0"/>
              <a:t>, представляющие практически все регионы России и желающие работать прозрачно, добросовестно уплачивая все необходимые по законодательству налоги, и понимающие, что работать в старой парадигме ведения бизнеса уже невозможно. </a:t>
            </a:r>
          </a:p>
          <a:p>
            <a:pPr marL="0" indent="0">
              <a:buNone/>
            </a:pPr>
            <a:r>
              <a:rPr lang="ru-RU" sz="1500" dirty="0"/>
              <a:t>На данный момент в Ассоциации 18</a:t>
            </a:r>
            <a:r>
              <a:rPr lang="en-US" sz="1500" dirty="0"/>
              <a:t>6</a:t>
            </a:r>
            <a:r>
              <a:rPr lang="ru-RU" sz="1500" dirty="0"/>
              <a:t> действительных членов, совокупный годовой оборот которых составляет порядка 40 % объема рынка клининга и технической эксплуатации.</a:t>
            </a:r>
          </a:p>
          <a:p>
            <a:pPr marL="0" indent="0">
              <a:buNone/>
            </a:pPr>
            <a:r>
              <a:rPr lang="ru-RU" sz="1500" dirty="0"/>
              <a:t>Однако СРО АКФО стремится быть площадкой не только для крупных компаний, а помогать всем игрокам рыка профессиональной уборки и технической эксплуатации, готовым работать в правовом поле. </a:t>
            </a:r>
          </a:p>
          <a:p>
            <a:pPr marL="0" indent="0">
              <a:buNone/>
            </a:pPr>
            <a:r>
              <a:rPr lang="ru-RU" sz="1500" dirty="0"/>
              <a:t>Таким образом, даже небольшие участники рынка могут принять участие в работе АКФО и влиять на ситуацию в отрасли, возвращая ее на цивилизованный путь развития с едиными стандартами и отсутствием демпинга.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xn--80aumx.xn--p1ai/img/logo_acfo1.png">
            <a:extLst>
              <a:ext uri="{FF2B5EF4-FFF2-40B4-BE49-F238E27FC236}">
                <a16:creationId xmlns:a16="http://schemas.microsoft.com/office/drawing/2014/main" xmlns="" id="{CC73B6AA-098E-3949-AAAC-44026B6AA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C484C9-01F7-CC4D-98C2-1A7604DF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Миссия СРО АКФО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C79EDE-CF8C-2D49-A543-8256348B9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9999"/>
            <a:ext cx="7886700" cy="110678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a typeface="Batang" panose="02030600000101010101" pitchFamily="18" charset="-127"/>
                <a:cs typeface="Times New Roman" panose="02020603050405020304" pitchFamily="18" charset="0"/>
              </a:rPr>
              <a:t>Формирование в России прозрачного легального рынка безопасных и высококачественных услуг </a:t>
            </a:r>
            <a:r>
              <a:rPr lang="ru-RU" sz="1800" dirty="0" err="1">
                <a:ea typeface="Batang" panose="02030600000101010101" pitchFamily="18" charset="-127"/>
                <a:cs typeface="Times New Roman" panose="02020603050405020304" pitchFamily="18" charset="0"/>
              </a:rPr>
              <a:t>клининга</a:t>
            </a:r>
            <a:r>
              <a:rPr lang="ru-RU" sz="1800" dirty="0">
                <a:ea typeface="Batang" panose="02030600000101010101" pitchFamily="18" charset="-127"/>
                <a:cs typeface="Times New Roman" panose="02020603050405020304" pitchFamily="18" charset="0"/>
              </a:rPr>
              <a:t> (профессиональной уборки) и технической эксплуатации  объектов недвижимости</a:t>
            </a:r>
            <a:endParaRPr lang="ru-RU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xn--80aumx.xn--p1ai/img/logo_acfo1.png">
            <a:extLst>
              <a:ext uri="{FF2B5EF4-FFF2-40B4-BE49-F238E27FC236}">
                <a16:creationId xmlns:a16="http://schemas.microsoft.com/office/drawing/2014/main" xmlns="" id="{37947965-CB2F-1648-9DEB-7FB39D09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1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F5871F-46B1-3748-9798-B347F8FD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Требования к участникам отрасли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081593-9EC7-5746-9F39-730A1868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9996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ru-RU" sz="1800" spc="53" dirty="0">
                <a:cs typeface="Times New Roman" panose="02020603050405020304" pitchFamily="18" charset="0"/>
              </a:rPr>
              <a:t>1. Соблюдение ТРУДОВОГО законодательства</a:t>
            </a:r>
          </a:p>
          <a:p>
            <a:pPr marL="0" indent="0">
              <a:buNone/>
            </a:pPr>
            <a:r>
              <a:rPr lang="ru-RU" sz="1800" spc="53" dirty="0">
                <a:cs typeface="Times New Roman" panose="02020603050405020304" pitchFamily="18" charset="0"/>
              </a:rPr>
              <a:t>2. Соблюдение НАЛОГОВОГО законодательства</a:t>
            </a:r>
          </a:p>
          <a:p>
            <a:pPr marL="0" indent="0">
              <a:buNone/>
            </a:pPr>
            <a:r>
              <a:rPr lang="ru-RU" sz="1800" spc="53" dirty="0">
                <a:cs typeface="Times New Roman" panose="02020603050405020304" pitchFamily="18" charset="0"/>
              </a:rPr>
              <a:t>3. Соблюдение МИГРАЦИОННОГО законодательства</a:t>
            </a:r>
            <a:endParaRPr lang="ru-RU" sz="1800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xn--80aumx.xn--p1ai/img/logo_acfo1.png">
            <a:extLst>
              <a:ext uri="{FF2B5EF4-FFF2-40B4-BE49-F238E27FC236}">
                <a16:creationId xmlns:a16="http://schemas.microsoft.com/office/drawing/2014/main" xmlns="" id="{1C949AB4-B97B-2948-83B4-F54127DB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2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C62B3B-D6A8-4D48-AD6F-8760AC03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Сфера деятельности СРО АКФО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DFCF4F7-8B50-4C4B-9990-6A0D735D26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25" y="1014410"/>
            <a:ext cx="4750130" cy="4519492"/>
          </a:xfrm>
          <a:prstGeom prst="rect">
            <a:avLst/>
          </a:prstGeom>
          <a:noFill/>
        </p:spPr>
      </p:pic>
      <p:pic>
        <p:nvPicPr>
          <p:cNvPr id="5" name="Picture 2" descr="https://xn--80aumx.xn--p1ai/img/logo_acfo1.png">
            <a:extLst>
              <a:ext uri="{FF2B5EF4-FFF2-40B4-BE49-F238E27FC236}">
                <a16:creationId xmlns:a16="http://schemas.microsoft.com/office/drawing/2014/main" xmlns="" id="{BEA64B09-C821-924D-860F-3C83654B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0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F3297-E18A-4144-95A1-0B8AEF5D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56" y="273844"/>
            <a:ext cx="7886700" cy="994172"/>
          </a:xfrm>
        </p:spPr>
        <p:txBody>
          <a:bodyPr>
            <a:normAutofit/>
          </a:bodyPr>
          <a:lstStyle/>
          <a:p>
            <a:r>
              <a:rPr lang="ru-RU" sz="2300" dirty="0"/>
              <a:t>Этическая Хартия-политика честной конкуренции и противодействия уклонению от уплаты налогов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E955DF-851C-054D-A027-D82817C3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/>
              <a:t>       Этическая Хартия участников рынка </a:t>
            </a:r>
            <a:r>
              <a:rPr lang="ru-RU" sz="1500" dirty="0" err="1"/>
              <a:t>клининга</a:t>
            </a:r>
            <a:r>
              <a:rPr lang="ru-RU" sz="1500" dirty="0"/>
              <a:t> и технической эксплуатации разработана с целью формулирования принципов добросовестности и призванную объединить профессионалов отрасли для выведения её из «серой» зоны экономики, развития добросовестной конкуренции, повышения прозрачности рынка и снижения рисков для всех, кто на нем работает. </a:t>
            </a:r>
          </a:p>
          <a:p>
            <a:pPr marL="0" indent="0">
              <a:buNone/>
            </a:pPr>
            <a:r>
              <a:rPr lang="ru-RU" sz="1500" dirty="0"/>
              <a:t>       Подписание Хартии и следование установленным в ней правилам должно повысить капитализацию бизнеса участников Хартии и снизить риски деятельности их предприятий, а также помочь повышению инвестиционной привлекательности рынка профессиональной уборки и технической эксплуатации в целом.</a:t>
            </a:r>
            <a:br>
              <a:rPr lang="ru-RU" sz="1500" dirty="0"/>
            </a:br>
            <a:endParaRPr lang="ru-RU" sz="1500" dirty="0"/>
          </a:p>
          <a:p>
            <a:pPr marL="0" indent="0">
              <a:buNone/>
            </a:pPr>
            <a:r>
              <a:rPr lang="ru-RU" sz="1500" dirty="0"/>
              <a:t>       Этическую Хартию разработали и подписали ведущие участники рынка. Присоединение к принципам Хартии – это возможность быть в одной команде с большинством компаний на российском рынке, желающим добиться повышения прозрачности и устойчивости бизнеса. </a:t>
            </a:r>
          </a:p>
        </p:txBody>
      </p:sp>
      <p:pic>
        <p:nvPicPr>
          <p:cNvPr id="4" name="Picture 2" descr="https://xn--80aumx.xn--p1ai/img/logo_acfo1.png">
            <a:extLst>
              <a:ext uri="{FF2B5EF4-FFF2-40B4-BE49-F238E27FC236}">
                <a16:creationId xmlns:a16="http://schemas.microsoft.com/office/drawing/2014/main" xmlns="" id="{AE5F4D9E-D551-934B-94C6-2EA35461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60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5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9A5A4-C937-ED46-A302-A5DC35EC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/>
              <a:t>Информационный ресурс </a:t>
            </a:r>
            <a:br>
              <a:rPr lang="ru-RU" sz="2700" dirty="0"/>
            </a:br>
            <a:r>
              <a:rPr lang="ru-RU" sz="2700" dirty="0"/>
              <a:t>Реестр </a:t>
            </a:r>
            <a:r>
              <a:rPr lang="ru-RU" sz="2700" dirty="0" err="1"/>
              <a:t>Белыйфм.рф</a:t>
            </a:r>
            <a:endParaRPr lang="ru-RU" sz="27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F4A9642-6BC6-7948-B8B6-22FC4DF1B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5" y="1184564"/>
            <a:ext cx="7139737" cy="39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xn--80aumx.xn--p1ai/img/logo_acfo1.png">
            <a:extLst>
              <a:ext uri="{FF2B5EF4-FFF2-40B4-BE49-F238E27FC236}">
                <a16:creationId xmlns:a16="http://schemas.microsoft.com/office/drawing/2014/main" xmlns="" id="{129F3C6F-784D-9040-B470-0B941CB6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4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1A8FF9-CD86-B64A-9FD6-82747728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/>
              <a:t>Информационный ресурс </a:t>
            </a:r>
            <a:br>
              <a:rPr lang="ru-RU" sz="2700" dirty="0"/>
            </a:br>
            <a:r>
              <a:rPr lang="ru-RU" sz="2700" dirty="0"/>
              <a:t>Реестр </a:t>
            </a:r>
            <a:r>
              <a:rPr lang="ru-RU" sz="2700" dirty="0" err="1"/>
              <a:t>Белыйфм.рф</a:t>
            </a: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91DFB6-6FA3-1946-B8F1-A99801BB0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15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cs typeface="Times New Roman" panose="02020603050405020304" pitchFamily="18" charset="0"/>
              </a:rPr>
              <a:t>В 2019 году Ассоциация СРО АРКФО запустила информационный </a:t>
            </a:r>
            <a:r>
              <a:rPr lang="ru-RU" sz="1500" dirty="0" err="1">
                <a:cs typeface="Times New Roman" panose="02020603050405020304" pitchFamily="18" charset="0"/>
              </a:rPr>
              <a:t>интернет-ресурс</a:t>
            </a:r>
            <a:r>
              <a:rPr lang="ru-RU" sz="1500" dirty="0"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cs typeface="Times New Roman" panose="02020603050405020304" pitchFamily="18" charset="0"/>
              </a:rPr>
              <a:t>БелыйФМ.рф</a:t>
            </a:r>
            <a:r>
              <a:rPr lang="ru-RU" sz="1500" dirty="0">
                <a:cs typeface="Times New Roman" panose="02020603050405020304" pitchFamily="18" charset="0"/>
              </a:rPr>
              <a:t> – реестр добросовестных </a:t>
            </a:r>
            <a:r>
              <a:rPr lang="ru-RU" sz="1500" dirty="0" err="1">
                <a:cs typeface="Times New Roman" panose="02020603050405020304" pitchFamily="18" charset="0"/>
              </a:rPr>
              <a:t>фасилити</a:t>
            </a:r>
            <a:r>
              <a:rPr lang="ru-RU" sz="1500" dirty="0">
                <a:cs typeface="Times New Roman" panose="02020603050405020304" pitchFamily="18" charset="0"/>
              </a:rPr>
              <a:t>-операторов.</a:t>
            </a:r>
          </a:p>
          <a:p>
            <a:pPr marL="0" indent="0" algn="just">
              <a:buNone/>
            </a:pPr>
            <a:r>
              <a:rPr lang="ru-RU" sz="1500" dirty="0" err="1">
                <a:cs typeface="Times New Roman" panose="02020603050405020304" pitchFamily="18" charset="0"/>
              </a:rPr>
              <a:t>Инфоресурс</a:t>
            </a:r>
            <a:r>
              <a:rPr lang="ru-RU" sz="1500" dirty="0">
                <a:cs typeface="Times New Roman" panose="02020603050405020304" pitchFamily="18" charset="0"/>
              </a:rPr>
              <a:t> является одним из основных инструментов реализации проекта повышения прозрачности в отрасли </a:t>
            </a:r>
            <a:r>
              <a:rPr lang="ru-RU" sz="1500" dirty="0" err="1">
                <a:cs typeface="Times New Roman" panose="02020603050405020304" pitchFamily="18" charset="0"/>
              </a:rPr>
              <a:t>клининга</a:t>
            </a:r>
            <a:r>
              <a:rPr lang="ru-RU" sz="1500" dirty="0">
                <a:cs typeface="Times New Roman" panose="02020603050405020304" pitchFamily="18" charset="0"/>
              </a:rPr>
              <a:t> и технической эксплуатации, реализуемого ФНС России.</a:t>
            </a:r>
          </a:p>
          <a:p>
            <a:pPr marL="0" indent="0" algn="just">
              <a:buNone/>
            </a:pPr>
            <a:endParaRPr lang="ru-RU" sz="15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cs typeface="Times New Roman" panose="02020603050405020304" pitchFamily="18" charset="0"/>
              </a:rPr>
              <a:t>В Реестре публикуются налоговые показатели, которые являются ключевыми при формировании стоимости </a:t>
            </a:r>
            <a:r>
              <a:rPr lang="ru-RU" sz="1500" dirty="0" err="1">
                <a:cs typeface="Times New Roman" panose="02020603050405020304" pitchFamily="18" charset="0"/>
              </a:rPr>
              <a:t>клининговых</a:t>
            </a:r>
            <a:r>
              <a:rPr lang="ru-RU" sz="1500" dirty="0">
                <a:cs typeface="Times New Roman" panose="02020603050405020304" pitchFamily="18" charset="0"/>
              </a:rPr>
              <a:t> услуг: </a:t>
            </a:r>
          </a:p>
          <a:p>
            <a:pPr algn="just"/>
            <a:endParaRPr lang="ru-RU" sz="1500" dirty="0"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cs typeface="Times New Roman" panose="02020603050405020304" pitchFamily="18" charset="0"/>
              </a:rPr>
              <a:t>уплаченный налог на добавленную стоимость (в процентах)</a:t>
            </a:r>
          </a:p>
          <a:p>
            <a:pPr algn="just"/>
            <a:r>
              <a:rPr lang="ru-RU" sz="1500" dirty="0">
                <a:cs typeface="Times New Roman" panose="02020603050405020304" pitchFamily="18" charset="0"/>
              </a:rPr>
              <a:t>взносы в социальные фонды, начисленные на заработную плату сотрудников компаний</a:t>
            </a:r>
          </a:p>
          <a:p>
            <a:endParaRPr lang="ru-RU" sz="1500" dirty="0"/>
          </a:p>
        </p:txBody>
      </p:sp>
      <p:pic>
        <p:nvPicPr>
          <p:cNvPr id="4" name="Picture 2" descr="https://xn--80aumx.xn--p1ai/img/logo_acfo1.png">
            <a:extLst>
              <a:ext uri="{FF2B5EF4-FFF2-40B4-BE49-F238E27FC236}">
                <a16:creationId xmlns:a16="http://schemas.microsoft.com/office/drawing/2014/main" xmlns="" id="{719A616D-4B3B-2F46-85DD-9A4A6FEA2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3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6C517-C2A7-044D-97A8-60ACED62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>
                <a:cs typeface="Times New Roman" panose="02020603050405020304" pitchFamily="18" charset="0"/>
              </a:rPr>
              <a:t>Для кого предназначен </a:t>
            </a:r>
            <a:br>
              <a:rPr lang="ru-RU" sz="3000" dirty="0">
                <a:cs typeface="Times New Roman" panose="02020603050405020304" pitchFamily="18" charset="0"/>
              </a:rPr>
            </a:br>
            <a:r>
              <a:rPr lang="ru-RU" sz="3000" dirty="0">
                <a:cs typeface="Times New Roman" panose="02020603050405020304" pitchFamily="18" charset="0"/>
              </a:rPr>
              <a:t>Реестр </a:t>
            </a:r>
            <a:r>
              <a:rPr lang="ru-RU" sz="3000" dirty="0" err="1">
                <a:cs typeface="Times New Roman" panose="02020603050405020304" pitchFamily="18" charset="0"/>
              </a:rPr>
              <a:t>Белыйфм.рф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6D128B-15D6-BC43-9EE1-1500EE60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700" dirty="0">
                <a:cs typeface="Times New Roman" panose="02020603050405020304" pitchFamily="18" charset="0"/>
              </a:rPr>
              <a:t>Информация, размещаемая в реестре, поступает в адрес СРО АКФО от ФНС РФ на основании предоставленных компаниями согласий на признание ряда сведений, представляющих налоговую тайну, общедоступными.</a:t>
            </a:r>
          </a:p>
          <a:p>
            <a:pPr marL="0" indent="0" algn="just">
              <a:buNone/>
            </a:pPr>
            <a:r>
              <a:rPr lang="ru-RU" sz="1700" dirty="0">
                <a:cs typeface="Times New Roman" panose="02020603050405020304" pitchFamily="18" charset="0"/>
              </a:rPr>
              <a:t>Информационный ресурс ориентирован на три целевые аудитории:</a:t>
            </a:r>
          </a:p>
          <a:p>
            <a:pPr algn="just"/>
            <a:endParaRPr lang="ru-RU" sz="1700" dirty="0">
              <a:cs typeface="Times New Roman" panose="02020603050405020304" pitchFamily="18" charset="0"/>
            </a:endParaRPr>
          </a:p>
          <a:p>
            <a:pPr marL="385754" indent="-385754" algn="just">
              <a:buFont typeface="+mj-lt"/>
              <a:buAutoNum type="arabicPeriod"/>
            </a:pPr>
            <a:r>
              <a:rPr lang="ru-RU" sz="1700" dirty="0">
                <a:cs typeface="Times New Roman" panose="02020603050405020304" pitchFamily="18" charset="0"/>
              </a:rPr>
              <a:t>Заказчики услуг получают возможность выбрать подрядчика, который гарантированно уплачивает необходимые по законодательству налоги в полном объеме;</a:t>
            </a:r>
          </a:p>
          <a:p>
            <a:pPr marL="385754" indent="-385754" algn="just">
              <a:buFont typeface="+mj-lt"/>
              <a:buAutoNum type="arabicPeriod"/>
            </a:pPr>
            <a:endParaRPr lang="ru-RU" sz="1700" dirty="0">
              <a:cs typeface="Times New Roman" panose="02020603050405020304" pitchFamily="18" charset="0"/>
            </a:endParaRPr>
          </a:p>
          <a:p>
            <a:pPr marL="385754" indent="-385754" algn="just">
              <a:buFont typeface="+mj-lt"/>
              <a:buAutoNum type="arabicPeriod"/>
            </a:pPr>
            <a:r>
              <a:rPr lang="ru-RU" sz="1700" dirty="0">
                <a:cs typeface="Times New Roman" panose="02020603050405020304" pitchFamily="18" charset="0"/>
              </a:rPr>
              <a:t>Финансовые институты (банки и лизинговые компании) получают дополнительный инструмент проверки потенциальных и текущих клиентов;</a:t>
            </a:r>
          </a:p>
          <a:p>
            <a:pPr marL="385754" indent="-385754" algn="just">
              <a:buFont typeface="+mj-lt"/>
              <a:buAutoNum type="arabicPeriod"/>
            </a:pPr>
            <a:endParaRPr lang="ru-RU" sz="1700" dirty="0">
              <a:cs typeface="Times New Roman" panose="02020603050405020304" pitchFamily="18" charset="0"/>
            </a:endParaRPr>
          </a:p>
          <a:p>
            <a:pPr marL="385754" indent="-385754" algn="just">
              <a:buFont typeface="+mj-lt"/>
              <a:buAutoNum type="arabicPeriod"/>
            </a:pPr>
            <a:r>
              <a:rPr lang="ru-RU" sz="1700" dirty="0">
                <a:cs typeface="Times New Roman" panose="02020603050405020304" pitchFamily="18" charset="0"/>
              </a:rPr>
              <a:t>Государственные органы получают дополнительный инструмент повышения прозрачности (обеления) отрасли </a:t>
            </a:r>
            <a:r>
              <a:rPr lang="ru-RU" sz="1700" dirty="0" err="1">
                <a:cs typeface="Times New Roman" panose="02020603050405020304" pitchFamily="18" charset="0"/>
              </a:rPr>
              <a:t>клининга</a:t>
            </a:r>
            <a:r>
              <a:rPr lang="ru-RU" sz="1700" dirty="0">
                <a:cs typeface="Times New Roman" panose="02020603050405020304" pitchFamily="18" charset="0"/>
              </a:rPr>
              <a:t> и технической эксплуатации</a:t>
            </a:r>
          </a:p>
          <a:p>
            <a:endParaRPr lang="ru-RU" dirty="0"/>
          </a:p>
        </p:txBody>
      </p:sp>
      <p:pic>
        <p:nvPicPr>
          <p:cNvPr id="4" name="Picture 2" descr="https://xn--80aumx.xn--p1ai/img/logo_acfo1.png">
            <a:extLst>
              <a:ext uri="{FF2B5EF4-FFF2-40B4-BE49-F238E27FC236}">
                <a16:creationId xmlns:a16="http://schemas.microsoft.com/office/drawing/2014/main" xmlns="" id="{86DD884A-BE43-F94D-B2BD-1580509C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611189" y="320675"/>
            <a:ext cx="7548638" cy="946151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Растут поступления </a:t>
            </a:r>
            <a:r>
              <a:rPr lang="ru-RU" sz="2200" dirty="0">
                <a:solidFill>
                  <a:srgbClr val="0070C0"/>
                </a:solidFill>
              </a:rPr>
              <a:t>от предприятий сферы </a:t>
            </a:r>
            <a:r>
              <a:rPr lang="ru-RU" sz="2200" dirty="0" err="1">
                <a:solidFill>
                  <a:srgbClr val="0070C0"/>
                </a:solidFill>
              </a:rPr>
              <a:t>клининга</a:t>
            </a:r>
            <a:endParaRPr lang="ru-RU" altLang="ru-RU" sz="2200" b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56649766"/>
              </p:ext>
            </p:extLst>
          </p:nvPr>
        </p:nvGraphicFramePr>
        <p:xfrm>
          <a:off x="179512" y="1779662"/>
          <a:ext cx="42484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251519" y="1207232"/>
            <a:ext cx="1440951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kern="1200" dirty="0" smtClean="0">
                <a:latin typeface="+mj-lt"/>
                <a:ea typeface="+mj-ea"/>
                <a:cs typeface="+mj-cs"/>
              </a:rPr>
              <a:t>млн рублей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415" y="3468959"/>
            <a:ext cx="864096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+38 %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3478026"/>
            <a:ext cx="864096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+49 %</a:t>
            </a:r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862328" y="2217526"/>
            <a:ext cx="1414869" cy="68315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51535990"/>
              </p:ext>
            </p:extLst>
          </p:nvPr>
        </p:nvGraphicFramePr>
        <p:xfrm>
          <a:off x="5057595" y="2555852"/>
          <a:ext cx="3960440" cy="255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Стрелка углом 15"/>
          <p:cNvSpPr/>
          <p:nvPr/>
        </p:nvSpPr>
        <p:spPr>
          <a:xfrm rot="16200000" flipH="1">
            <a:off x="3888218" y="159777"/>
            <a:ext cx="648072" cy="4031859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788024" y="2194518"/>
            <a:ext cx="2007315" cy="7291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Есть поступления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бюджет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latin typeface="+mj-lt"/>
                <a:ea typeface="+mj-ea"/>
                <a:cs typeface="+mj-cs"/>
              </a:rPr>
              <a:t>64 %</a:t>
            </a:r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795339" y="2135156"/>
            <a:ext cx="1990048" cy="7291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Нулевые поступления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год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latin typeface="+mj-lt"/>
                <a:ea typeface="+mj-ea"/>
                <a:cs typeface="+mj-cs"/>
              </a:rPr>
              <a:t>36 %</a:t>
            </a:r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7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210EE-A991-4A4C-BA90-4B990957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Преимущества членства в АКФО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6D3C7C-37E4-B74B-9E0C-B770EAEA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54" indent="-385754">
              <a:buFont typeface="+mj-lt"/>
              <a:buAutoNum type="arabicPeriod"/>
            </a:pPr>
            <a:r>
              <a:rPr lang="ru-RU" sz="1500" dirty="0"/>
              <a:t>«Единое окно» для диалога с государственными органами </a:t>
            </a:r>
          </a:p>
          <a:p>
            <a:pPr marL="385754" indent="-385754">
              <a:buFont typeface="+mj-lt"/>
              <a:buAutoNum type="arabicPeriod"/>
            </a:pPr>
            <a:r>
              <a:rPr lang="ru-RU" sz="1500" dirty="0"/>
              <a:t>Внесение компании в Реестр добросовестных </a:t>
            </a:r>
            <a:r>
              <a:rPr lang="ru-RU" sz="1500" dirty="0" err="1"/>
              <a:t>фасилити</a:t>
            </a:r>
            <a:r>
              <a:rPr lang="ru-RU" sz="1500" dirty="0"/>
              <a:t>-операторов (</a:t>
            </a:r>
            <a:r>
              <a:rPr lang="ru-RU" sz="1500" dirty="0" err="1"/>
              <a:t>БелыйФМ.рф</a:t>
            </a:r>
            <a:r>
              <a:rPr lang="ru-RU" sz="1500" dirty="0"/>
              <a:t>) без взносов и дополнительных документов.</a:t>
            </a:r>
          </a:p>
          <a:p>
            <a:pPr marL="385754" indent="-385754">
              <a:buFont typeface="+mj-lt"/>
              <a:buAutoNum type="arabicPeriod"/>
            </a:pPr>
            <a:r>
              <a:rPr lang="ru-RU" sz="1500" dirty="0"/>
              <a:t>Оперативное информирование обо всех изменениях в механизмах государственного регулирования отрасли.</a:t>
            </a:r>
          </a:p>
          <a:p>
            <a:pPr marL="385754" indent="-385754">
              <a:buFont typeface="+mj-lt"/>
              <a:buAutoNum type="arabicPeriod"/>
            </a:pPr>
            <a:r>
              <a:rPr lang="ru-RU" sz="1500" dirty="0"/>
              <a:t>Юридическая и консультационная поддержка при взаимодействии с заказчиками государственными органами и профучастниками, в том числе по применению Стандартов, калькуляций, составлении ТЗ.</a:t>
            </a:r>
          </a:p>
          <a:p>
            <a:pPr marL="385754" indent="-385754">
              <a:buFont typeface="+mj-lt"/>
              <a:buAutoNum type="arabicPeriod"/>
            </a:pPr>
            <a:r>
              <a:rPr lang="ru-RU" sz="1500" dirty="0"/>
              <a:t>Использование Базы знаний и лучших практик от ведущих отраслевых экспертов крупнейших российских и международных игроков рынка.</a:t>
            </a:r>
          </a:p>
          <a:p>
            <a:pPr marL="385754" indent="-385754">
              <a:buFont typeface="+mj-lt"/>
              <a:buAutoNum type="arabicPeriod"/>
            </a:pPr>
            <a:r>
              <a:rPr lang="ru-RU" sz="1500" dirty="0"/>
              <a:t>Образовательные программы для линейного персонала, среднего и высшего менеджмента на специальных условиях. </a:t>
            </a:r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4" name="Picture 2" descr="https://xn--80aumx.xn--p1ai/img/logo_acfo1.png">
            <a:extLst>
              <a:ext uri="{FF2B5EF4-FFF2-40B4-BE49-F238E27FC236}">
                <a16:creationId xmlns:a16="http://schemas.microsoft.com/office/drawing/2014/main" xmlns="" id="{A3AAC833-2F7A-DF40-A002-4AFA82CB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2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210EE-A991-4A4C-BA90-4B990957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6D3C7C-37E4-B74B-9E0C-B770EAEA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Сайт: </a:t>
            </a:r>
            <a:r>
              <a:rPr lang="en" sz="1500" dirty="0">
                <a:hlinkClick r:id="rId2"/>
              </a:rPr>
              <a:t>https://</a:t>
            </a:r>
            <a:r>
              <a:rPr lang="ru-RU" sz="1500" dirty="0">
                <a:hlinkClick r:id="rId2"/>
              </a:rPr>
              <a:t>акфо.рф</a:t>
            </a:r>
            <a:endParaRPr lang="ru-RU" sz="1500" dirty="0"/>
          </a:p>
          <a:p>
            <a:pPr marL="0" indent="0">
              <a:buNone/>
            </a:pPr>
            <a:r>
              <a:rPr lang="ru-RU" sz="1500" dirty="0"/>
              <a:t>Секретарь-координатор Мария Малова </a:t>
            </a:r>
          </a:p>
          <a:p>
            <a:pPr marL="0" indent="0">
              <a:buNone/>
            </a:pPr>
            <a:r>
              <a:rPr lang="ru-RU" sz="1500" dirty="0"/>
              <a:t> Тел.: +7(495)532-00-84</a:t>
            </a:r>
          </a:p>
          <a:p>
            <a:pPr marL="0" indent="0">
              <a:buNone/>
            </a:pPr>
            <a:r>
              <a:rPr lang="ru-RU" sz="1500" dirty="0"/>
              <a:t> Моб. тлф.: +7(963)665-03-21</a:t>
            </a:r>
          </a:p>
          <a:p>
            <a:pPr marL="0" indent="0">
              <a:buNone/>
            </a:pPr>
            <a:r>
              <a:rPr lang="ru-RU" sz="1500" dirty="0"/>
              <a:t> Эл. почта: </a:t>
            </a:r>
            <a:r>
              <a:rPr lang="en-US" sz="1500" dirty="0">
                <a:hlinkClick r:id="rId3"/>
              </a:rPr>
              <a:t>mm@arcfo.ru</a:t>
            </a:r>
            <a:r>
              <a:rPr lang="ru-RU" sz="1500" dirty="0"/>
              <a:t> </a:t>
            </a:r>
          </a:p>
          <a:p>
            <a:pPr marL="0" indent="0">
              <a:buNone/>
            </a:pPr>
            <a:r>
              <a:rPr lang="ru-RU" sz="1500" dirty="0"/>
              <a:t> </a:t>
            </a:r>
          </a:p>
        </p:txBody>
      </p:sp>
      <p:pic>
        <p:nvPicPr>
          <p:cNvPr id="4" name="Picture 2" descr="https://xn--80aumx.xn--p1ai/img/logo_acfo1.png">
            <a:extLst>
              <a:ext uri="{FF2B5EF4-FFF2-40B4-BE49-F238E27FC236}">
                <a16:creationId xmlns:a16="http://schemas.microsoft.com/office/drawing/2014/main" xmlns="" id="{D49DF2AF-ACD3-CA45-A9A3-BB77BF2C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5" y="330578"/>
            <a:ext cx="1778917" cy="6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1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44968B-F6E7-6045-984A-18CF629F15A3}"/>
              </a:ext>
            </a:extLst>
          </p:cNvPr>
          <p:cNvSpPr txBox="1"/>
          <p:nvPr/>
        </p:nvSpPr>
        <p:spPr>
          <a:xfrm>
            <a:off x="2694082" y="3846951"/>
            <a:ext cx="3872406" cy="48474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ru-RU" sz="2700" dirty="0">
                <a:solidFill>
                  <a:srgbClr val="0070C0"/>
                </a:solidFill>
                <a:cs typeface="Times New Roman" panose="02020603050405020304" pitchFamily="18" charset="0"/>
              </a:rPr>
              <a:t>Благодарим за внимание</a:t>
            </a:r>
          </a:p>
        </p:txBody>
      </p:sp>
      <p:pic>
        <p:nvPicPr>
          <p:cNvPr id="3" name="Picture 2" descr="https://xn--80aumx.xn--p1ai/img/logo_acfo1.png">
            <a:extLst>
              <a:ext uri="{FF2B5EF4-FFF2-40B4-BE49-F238E27FC236}">
                <a16:creationId xmlns:a16="http://schemas.microsoft.com/office/drawing/2014/main" xmlns="" id="{BBBF7526-7FF9-994B-AAB5-0F4ABE8D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69" y="811802"/>
            <a:ext cx="3800450" cy="14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8876D8-B417-574A-8F8E-B0169DE84167}"/>
              </a:ext>
            </a:extLst>
          </p:cNvPr>
          <p:cNvSpPr txBox="1"/>
          <p:nvPr/>
        </p:nvSpPr>
        <p:spPr>
          <a:xfrm>
            <a:off x="983739" y="2870773"/>
            <a:ext cx="7131902" cy="93487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ru-RU" sz="2100" dirty="0">
                <a:solidFill>
                  <a:prstClr val="black"/>
                </a:solidFill>
              </a:rPr>
              <a:t>Членство в СРО АКФО – прямой путь к прозрачности бизнеса</a:t>
            </a:r>
          </a:p>
          <a:p>
            <a:pPr defTabSz="685783"/>
            <a:r>
              <a:rPr lang="ru-RU" sz="2100" dirty="0">
                <a:solidFill>
                  <a:prstClr val="black"/>
                </a:solidFill>
              </a:rPr>
              <a:t>           в сфере </a:t>
            </a:r>
            <a:r>
              <a:rPr lang="ru-RU" sz="2100" dirty="0" err="1">
                <a:solidFill>
                  <a:prstClr val="black"/>
                </a:solidFill>
              </a:rPr>
              <a:t>клининга</a:t>
            </a:r>
            <a:r>
              <a:rPr lang="ru-RU" sz="2100" dirty="0">
                <a:solidFill>
                  <a:prstClr val="black"/>
                </a:solidFill>
              </a:rPr>
              <a:t> и технической эксплуатации</a:t>
            </a:r>
          </a:p>
          <a:p>
            <a:pPr defTabSz="685783"/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3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</a:t>
            </a:r>
            <a:r>
              <a:rPr lang="en-US" sz="2200" dirty="0" smtClean="0">
                <a:cs typeface="Arial" panose="020B0604020202020204" pitchFamily="34" charset="0"/>
              </a:rPr>
              <a:t>20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28.02.2020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9485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9" y="358775"/>
            <a:ext cx="7548638" cy="946151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Значительный рост поступлений показал НДФЛ, наибольшую динамику роста - НДС</a:t>
            </a:r>
            <a:endParaRPr lang="ru-RU" sz="2200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24395647"/>
              </p:ext>
            </p:extLst>
          </p:nvPr>
        </p:nvGraphicFramePr>
        <p:xfrm>
          <a:off x="318195" y="1266825"/>
          <a:ext cx="8208912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0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458789" y="387350"/>
            <a:ext cx="7548638" cy="946151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Наибольшая доля налоговых </a:t>
            </a:r>
            <a:r>
              <a:rPr lang="ru-RU" sz="2200" dirty="0" smtClean="0">
                <a:solidFill>
                  <a:srgbClr val="0070C0"/>
                </a:solidFill>
              </a:rPr>
              <a:t>платежей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приходится на НДФЛ, УСН </a:t>
            </a:r>
            <a:r>
              <a:rPr lang="ru-RU" sz="2200" dirty="0">
                <a:solidFill>
                  <a:srgbClr val="0070C0"/>
                </a:solidFill>
              </a:rPr>
              <a:t>и </a:t>
            </a:r>
            <a:r>
              <a:rPr lang="ru-RU" sz="2200" dirty="0" smtClean="0">
                <a:solidFill>
                  <a:srgbClr val="0070C0"/>
                </a:solidFill>
              </a:rPr>
              <a:t>НДС</a:t>
            </a:r>
            <a:endParaRPr lang="ru-RU" altLang="ru-RU" sz="2200" b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6763971"/>
              </p:ext>
            </p:extLst>
          </p:nvPr>
        </p:nvGraphicFramePr>
        <p:xfrm>
          <a:off x="251520" y="1563638"/>
          <a:ext cx="7272808" cy="334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6136" y="1779662"/>
            <a:ext cx="2736304" cy="29523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</a:rPr>
              <a:t>2019 год,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+mj-ea"/>
              </a:rPr>
              <a:t>млн рублей</a:t>
            </a: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dirty="0">
              <a:ea typeface="+mj-ea"/>
            </a:endParaRPr>
          </a:p>
          <a:p>
            <a:r>
              <a:rPr lang="ru-RU" sz="2000" dirty="0"/>
              <a:t>НДФЛ </a:t>
            </a:r>
            <a:r>
              <a:rPr lang="ru-RU" sz="2000" dirty="0" smtClean="0"/>
              <a:t>– 60,3</a:t>
            </a:r>
            <a:r>
              <a:rPr lang="ru-RU" sz="2000" dirty="0"/>
              <a:t>	</a:t>
            </a:r>
          </a:p>
          <a:p>
            <a:r>
              <a:rPr lang="ru-RU" sz="2000" dirty="0"/>
              <a:t>УСН </a:t>
            </a:r>
            <a:r>
              <a:rPr lang="ru-RU" sz="2000" dirty="0" smtClean="0"/>
              <a:t>– 36,4</a:t>
            </a:r>
            <a:r>
              <a:rPr lang="ru-RU" sz="2000" dirty="0"/>
              <a:t>	</a:t>
            </a:r>
          </a:p>
          <a:p>
            <a:r>
              <a:rPr lang="ru-RU" sz="2000" dirty="0"/>
              <a:t>НДС </a:t>
            </a:r>
            <a:r>
              <a:rPr lang="ru-RU" sz="2000" dirty="0" smtClean="0"/>
              <a:t>–</a:t>
            </a:r>
            <a:r>
              <a:rPr lang="en-US" sz="2000" dirty="0" smtClean="0"/>
              <a:t> </a:t>
            </a:r>
            <a:r>
              <a:rPr lang="ru-RU" sz="2000" dirty="0" smtClean="0"/>
              <a:t>16,7</a:t>
            </a:r>
            <a:r>
              <a:rPr lang="ru-RU" sz="2000" dirty="0"/>
              <a:t>	</a:t>
            </a:r>
          </a:p>
          <a:p>
            <a:r>
              <a:rPr lang="ru-RU" sz="2000" spc="-100" dirty="0" smtClean="0"/>
              <a:t>Налог на прибыль - </a:t>
            </a:r>
            <a:r>
              <a:rPr lang="ru-RU" sz="2000" dirty="0" smtClean="0"/>
              <a:t>2,3</a:t>
            </a:r>
            <a:endParaRPr lang="ru-RU" sz="2000" dirty="0"/>
          </a:p>
          <a:p>
            <a:r>
              <a:rPr lang="ru-RU" sz="2000" dirty="0"/>
              <a:t>Прочие </a:t>
            </a:r>
            <a:r>
              <a:rPr lang="ru-RU" sz="2000" dirty="0" smtClean="0"/>
              <a:t>– 1,1</a:t>
            </a:r>
            <a:endParaRPr lang="ru-RU" sz="2000" dirty="0" smtClean="0">
              <a:ea typeface="+mj-ea"/>
            </a:endParaRP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2571750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6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8"/>
          <p:cNvSpPr>
            <a:spLocks noGrp="1"/>
          </p:cNvSpPr>
          <p:nvPr>
            <p:ph type="title"/>
          </p:nvPr>
        </p:nvSpPr>
        <p:spPr>
          <a:xfrm>
            <a:off x="581657" y="359398"/>
            <a:ext cx="7548638" cy="946151"/>
          </a:xfrm>
        </p:spPr>
        <p:txBody>
          <a:bodyPr/>
          <a:lstStyle/>
          <a:p>
            <a:pPr algn="ctr"/>
            <a:r>
              <a:rPr lang="ru-RU" altLang="ru-RU" sz="2200" dirty="0" smtClean="0">
                <a:solidFill>
                  <a:srgbClr val="0070C0"/>
                </a:solidFill>
              </a:rPr>
              <a:t>Увеличилось число граждан, получивших доход от предприятий сферы </a:t>
            </a:r>
            <a:r>
              <a:rPr lang="ru-RU" altLang="ru-RU" sz="2200" dirty="0" err="1" smtClean="0">
                <a:solidFill>
                  <a:srgbClr val="0070C0"/>
                </a:solidFill>
              </a:rPr>
              <a:t>клининговых</a:t>
            </a:r>
            <a:r>
              <a:rPr lang="ru-RU" altLang="ru-RU" sz="2200" dirty="0" smtClean="0">
                <a:solidFill>
                  <a:srgbClr val="0070C0"/>
                </a:solidFill>
              </a:rPr>
              <a:t> услуг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34668130"/>
              </p:ext>
            </p:extLst>
          </p:nvPr>
        </p:nvGraphicFramePr>
        <p:xfrm>
          <a:off x="371448" y="1687116"/>
          <a:ext cx="810240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80" y="4515966"/>
            <a:ext cx="2052228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4800" dirty="0"/>
              <a:t>9 </a:t>
            </a:r>
            <a:r>
              <a:rPr lang="ru-RU" sz="4800" dirty="0" smtClean="0"/>
              <a:t>мес. </a:t>
            </a:r>
            <a:r>
              <a:rPr lang="ru-RU" sz="4800" dirty="0"/>
              <a:t>2019 года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3748" y="1402936"/>
            <a:ext cx="4104456" cy="37672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Получатели дохода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7634" y="4515966"/>
            <a:ext cx="2052228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4800" dirty="0"/>
              <a:t>9 </a:t>
            </a:r>
            <a:r>
              <a:rPr lang="ru-RU" sz="4800" dirty="0" smtClean="0"/>
              <a:t>мес. 2018 </a:t>
            </a:r>
            <a:r>
              <a:rPr lang="ru-RU" sz="4800" dirty="0"/>
              <a:t>года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9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139" y="257445"/>
            <a:ext cx="7548638" cy="946151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По состоянию на 01.01.2020 задолженность организаций, оказывающих </a:t>
            </a:r>
            <a:r>
              <a:rPr lang="ru-RU" sz="2200" dirty="0" err="1">
                <a:solidFill>
                  <a:srgbClr val="0070C0"/>
                </a:solidFill>
              </a:rPr>
              <a:t>клининговые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услуги выросла</a:t>
            </a:r>
            <a:endParaRPr lang="ru-RU" sz="2200" b="0" dirty="0">
              <a:solidFill>
                <a:srgbClr val="0070C0"/>
              </a:solidFill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 rot="16200000">
            <a:off x="863588" y="663534"/>
            <a:ext cx="3600401" cy="468052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4400504" y="691014"/>
            <a:ext cx="3655355" cy="468052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7" y="2931790"/>
            <a:ext cx="2376263" cy="13681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Задолженность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клининговых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1779662"/>
            <a:ext cx="2304256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Задолженность по региону</a:t>
            </a:r>
            <a:endParaRPr lang="ru-RU" b="1" spc="-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368644"/>
            <a:ext cx="1800200" cy="12961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Рост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50 %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3507854"/>
            <a:ext cx="2304256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Снижение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-11 %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6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8"/>
          <p:cNvSpPr>
            <a:spLocks noGrp="1"/>
          </p:cNvSpPr>
          <p:nvPr>
            <p:ph type="title"/>
          </p:nvPr>
        </p:nvSpPr>
        <p:spPr>
          <a:xfrm>
            <a:off x="496889" y="358775"/>
            <a:ext cx="7548638" cy="946151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Налоговая нагрузка на сферу </a:t>
            </a:r>
            <a:r>
              <a:rPr lang="ru-RU" sz="2200" dirty="0" err="1" smtClean="0">
                <a:solidFill>
                  <a:srgbClr val="0070C0"/>
                </a:solidFill>
              </a:rPr>
              <a:t>клининговых</a:t>
            </a:r>
            <a:r>
              <a:rPr lang="ru-RU" sz="2200" dirty="0" smtClean="0">
                <a:solidFill>
                  <a:srgbClr val="0070C0"/>
                </a:solidFill>
              </a:rPr>
              <a:t> услуг минимальна</a:t>
            </a:r>
            <a:endParaRPr lang="ru-RU" altLang="ru-RU" sz="2200" b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641207"/>
              </p:ext>
            </p:extLst>
          </p:nvPr>
        </p:nvGraphicFramePr>
        <p:xfrm>
          <a:off x="191593" y="1787451"/>
          <a:ext cx="2880320" cy="306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609" y="2835778"/>
            <a:ext cx="2736304" cy="97244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b="1" dirty="0" smtClean="0">
                <a:latin typeface="+mj-lt"/>
                <a:ea typeface="+mj-ea"/>
                <a:cs typeface="+mj-cs"/>
              </a:rPr>
              <a:t>Комплексное </a:t>
            </a:r>
            <a:r>
              <a:rPr lang="ru-RU" b="1" dirty="0">
                <a:latin typeface="+mj-lt"/>
                <a:ea typeface="+mj-ea"/>
                <a:cs typeface="+mj-cs"/>
              </a:rPr>
              <a:t>обслуживание помещений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727767"/>
              </p:ext>
            </p:extLst>
          </p:nvPr>
        </p:nvGraphicFramePr>
        <p:xfrm>
          <a:off x="2915816" y="1779659"/>
          <a:ext cx="2808312" cy="306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11598" y="2504868"/>
            <a:ext cx="2664296" cy="68373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b="1" dirty="0" smtClean="0">
                <a:latin typeface="+mj-lt"/>
                <a:ea typeface="+mj-ea"/>
                <a:cs typeface="+mj-cs"/>
              </a:rPr>
              <a:t>Деятельности </a:t>
            </a:r>
            <a:r>
              <a:rPr lang="ru-RU" b="1" dirty="0">
                <a:latin typeface="+mj-lt"/>
                <a:ea typeface="+mj-ea"/>
                <a:cs typeface="+mj-cs"/>
              </a:rPr>
              <a:t>по чистке и уборке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8927" y="2067694"/>
            <a:ext cx="741682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48064" y="1131590"/>
            <a:ext cx="3312368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Уровень налоговой нагрузки на омский бизнес</a:t>
            </a:r>
          </a:p>
        </p:txBody>
      </p:sp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334131"/>
              </p:ext>
            </p:extLst>
          </p:nvPr>
        </p:nvGraphicFramePr>
        <p:xfrm>
          <a:off x="5652120" y="1779659"/>
          <a:ext cx="2808312" cy="306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8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8475</TotalTime>
  <Words>995</Words>
  <Application>Microsoft Office PowerPoint</Application>
  <PresentationFormat>Экран (16:9)</PresentationFormat>
  <Paragraphs>250</Paragraphs>
  <Slides>33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Слайды - обзорный доклад с-х отрасль</vt:lpstr>
      <vt:lpstr>Тема Office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2020 год»</vt:lpstr>
      <vt:lpstr>«Общая характеристика налогового администрирования налогоплательщиков, осуществляющих клининговую деятельность»</vt:lpstr>
      <vt:lpstr>Растут поступления от предприятий сферы клининга</vt:lpstr>
      <vt:lpstr>Значительный рост поступлений показал НДФЛ, наибольшую динамику роста - НДС</vt:lpstr>
      <vt:lpstr>Наибольшая доля налоговых платежей приходится на НДФЛ, УСН и НДС</vt:lpstr>
      <vt:lpstr>Увеличилось число граждан, получивших доход от предприятий сферы клининговых услуг</vt:lpstr>
      <vt:lpstr>По состоянию на 01.01.2020 задолженность организаций, оказывающих клининговые услуги выросла</vt:lpstr>
      <vt:lpstr>Налоговая нагрузка на сферу клининговых услуг минимальна</vt:lpstr>
      <vt:lpstr> Спасибо за внимание!</vt:lpstr>
      <vt:lpstr>«Отраслевой проект ФНС по повышению прозрачности на рынке оказания услуг по профессиональной уборке и технической эксплуатации»</vt:lpstr>
      <vt:lpstr>АСК НДС-2 - Инструмент выявления схем получения необоснованной налоговой выгоды по НДС</vt:lpstr>
      <vt:lpstr>Специфика деятельности компаний клининга</vt:lpstr>
      <vt:lpstr>Презентация PowerPoint</vt:lpstr>
      <vt:lpstr>Динамика показателей  по налогу на добавленную стоимость  участников клининговой отрасли Омской области</vt:lpstr>
      <vt:lpstr>Презентация PowerPoint</vt:lpstr>
      <vt:lpstr>Презентация PowerPoint</vt:lpstr>
      <vt:lpstr>Презентация PowerPoint</vt:lpstr>
      <vt:lpstr>Положительная арбитражная практика</vt:lpstr>
      <vt:lpstr> Спасибо за внимание!</vt:lpstr>
      <vt:lpstr>        Презентация  </vt:lpstr>
      <vt:lpstr>Об Ассоциации</vt:lpstr>
      <vt:lpstr>Об Ассоциации</vt:lpstr>
      <vt:lpstr>Миссия СРО АКФО</vt:lpstr>
      <vt:lpstr>Требования к участникам отрасли</vt:lpstr>
      <vt:lpstr>Сфера деятельности СРО АКФО</vt:lpstr>
      <vt:lpstr>Этическая Хартия-политика честной конкуренции и противодействия уклонению от уплаты налогов</vt:lpstr>
      <vt:lpstr>Информационный ресурс  Реестр Белыйфм.рф</vt:lpstr>
      <vt:lpstr>Информационный ресурс  Реестр Белыйфм.рф</vt:lpstr>
      <vt:lpstr>Для кого предназначен  Реестр Белыйфм.рф </vt:lpstr>
      <vt:lpstr>Преимущества членства в АКФО</vt:lpstr>
      <vt:lpstr>Контакты</vt:lpstr>
      <vt:lpstr>Презентация PowerPoint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2020 год»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Тюнева Юлия Сергеевна</dc:creator>
  <cp:lastModifiedBy>Иванищева Евгения Васильевна</cp:lastModifiedBy>
  <cp:revision>1076</cp:revision>
  <cp:lastPrinted>2018-05-22T09:02:56Z</cp:lastPrinted>
  <dcterms:created xsi:type="dcterms:W3CDTF">2015-08-19T10:00:55Z</dcterms:created>
  <dcterms:modified xsi:type="dcterms:W3CDTF">2020-02-27T10:30:05Z</dcterms:modified>
</cp:coreProperties>
</file>