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drawings/drawing1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drawings/drawing1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6" r:id="rId1"/>
    <p:sldMasterId id="2147483692" r:id="rId2"/>
  </p:sldMasterIdLst>
  <p:notesMasterIdLst>
    <p:notesMasterId r:id="rId39"/>
  </p:notesMasterIdLst>
  <p:handoutMasterIdLst>
    <p:handoutMasterId r:id="rId40"/>
  </p:handoutMasterIdLst>
  <p:sldIdLst>
    <p:sldId id="357" r:id="rId3"/>
    <p:sldId id="358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370" r:id="rId15"/>
    <p:sldId id="377" r:id="rId16"/>
    <p:sldId id="456" r:id="rId17"/>
    <p:sldId id="457" r:id="rId18"/>
    <p:sldId id="458" r:id="rId19"/>
    <p:sldId id="459" r:id="rId20"/>
    <p:sldId id="460" r:id="rId21"/>
    <p:sldId id="378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2" r:id="rId33"/>
    <p:sldId id="453" r:id="rId34"/>
    <p:sldId id="454" r:id="rId35"/>
    <p:sldId id="455" r:id="rId36"/>
    <p:sldId id="451" r:id="rId37"/>
    <p:sldId id="430" r:id="rId38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BC3AA-7F5E-4317-A575-17961945EB9F}">
          <p14:sldIdLst>
            <p14:sldId id="357"/>
            <p14:sldId id="358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370"/>
            <p14:sldId id="377"/>
            <p14:sldId id="456"/>
            <p14:sldId id="457"/>
            <p14:sldId id="458"/>
            <p14:sldId id="459"/>
            <p14:sldId id="460"/>
            <p14:sldId id="378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2"/>
            <p14:sldId id="453"/>
            <p14:sldId id="454"/>
            <p14:sldId id="455"/>
            <p14:sldId id="451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2F9"/>
    <a:srgbClr val="0A79BE"/>
    <a:srgbClr val="CC0000"/>
    <a:srgbClr val="960000"/>
    <a:srgbClr val="636673"/>
    <a:srgbClr val="6C1B91"/>
    <a:srgbClr val="6F80A1"/>
    <a:srgbClr val="666699"/>
    <a:srgbClr val="646464"/>
    <a:srgbClr val="01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6" autoAdjust="0"/>
    <p:restoredTop sz="99137" autoAdjust="0"/>
  </p:normalViewPr>
  <p:slideViewPr>
    <p:cSldViewPr snapToGrid="0">
      <p:cViewPr>
        <p:scale>
          <a:sx n="90" d="100"/>
          <a:sy n="90" d="100"/>
        </p:scale>
        <p:origin x="-2244" y="-11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500-03-300\AppData\Local\Temp\tmp931B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500-03-300\AppData\Local\Temp\tmp931B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500-03-300\AppData\Local\Temp\tmp8B3D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effectLst/>
              </a:rPr>
              <a:t>Строительная отрасль</a:t>
            </a:r>
          </a:p>
        </c:rich>
      </c:tx>
      <c:layout>
        <c:manualLayout>
          <c:xMode val="edge"/>
          <c:yMode val="edge"/>
          <c:x val="0.16946843097057424"/>
          <c:y val="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2019</c:v>
                </c:pt>
                <c:pt idx="1">
                  <c:v>9 мес 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1168</c:v>
                </c:pt>
                <c:pt idx="1">
                  <c:v>1384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Пусто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Лист1!$A$2:$A$3</c:f>
              <c:strCache>
                <c:ptCount val="2"/>
                <c:pt idx="0">
                  <c:v>9 мес 2019</c:v>
                </c:pt>
                <c:pt idx="1">
                  <c:v>9 мес 2020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216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Страховые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2019</c:v>
                </c:pt>
                <c:pt idx="1">
                  <c:v>9 мес 2020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463</c:v>
                </c:pt>
                <c:pt idx="1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297664"/>
        <c:axId val="133299200"/>
      </c:barChart>
      <c:catAx>
        <c:axId val="13329766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3299200"/>
        <c:crosses val="max"/>
        <c:auto val="1"/>
        <c:lblAlgn val="ctr"/>
        <c:lblOffset val="100"/>
        <c:noMultiLvlLbl val="0"/>
      </c:catAx>
      <c:valAx>
        <c:axId val="133299200"/>
        <c:scaling>
          <c:orientation val="minMax"/>
          <c:max val="1850"/>
          <c:min val="1"/>
        </c:scaling>
        <c:delete val="1"/>
        <c:axPos val="l"/>
        <c:numFmt formatCode="#,##0" sourceLinked="1"/>
        <c:majorTickMark val="out"/>
        <c:minorTickMark val="none"/>
        <c:tickLblPos val="none"/>
        <c:crossAx val="133297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34448714737909E-2"/>
          <c:y val="2.228008286319532E-2"/>
          <c:w val="0.95215207569529314"/>
          <c:h val="0.86399529837621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2019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НДС</c:v>
                </c:pt>
                <c:pt idx="1">
                  <c:v>НДФЛ</c:v>
                </c:pt>
                <c:pt idx="2">
                  <c:v>УСН</c:v>
                </c:pt>
                <c:pt idx="3">
                  <c:v>Прибыль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635</c:v>
                </c:pt>
                <c:pt idx="1">
                  <c:v>206</c:v>
                </c:pt>
                <c:pt idx="2">
                  <c:v>137</c:v>
                </c:pt>
                <c:pt idx="3">
                  <c:v>151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 2020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828</a:t>
                    </a:r>
                    <a:r>
                      <a:rPr lang="ru-RU" smtClean="0"/>
                      <a:t> (+30 %)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254</a:t>
                    </a:r>
                    <a:r>
                      <a:rPr lang="ru-RU" smtClean="0"/>
                      <a:t> (+23 %)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145</a:t>
                    </a:r>
                    <a:r>
                      <a:rPr lang="ru-RU" smtClean="0"/>
                      <a:t> (+6 %)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124</a:t>
                    </a:r>
                    <a:r>
                      <a:rPr lang="ru-RU" smtClean="0"/>
                      <a:t> (-18 %)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ru-RU" dirty="0" smtClean="0"/>
                      <a:t> (-16 %)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НДС</c:v>
                </c:pt>
                <c:pt idx="1">
                  <c:v>НДФЛ</c:v>
                </c:pt>
                <c:pt idx="2">
                  <c:v>УСН</c:v>
                </c:pt>
                <c:pt idx="3">
                  <c:v>Прибыль</c:v>
                </c:pt>
                <c:pt idx="4">
                  <c:v>Прочие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828</c:v>
                </c:pt>
                <c:pt idx="1">
                  <c:v>254</c:v>
                </c:pt>
                <c:pt idx="2">
                  <c:v>145</c:v>
                </c:pt>
                <c:pt idx="3">
                  <c:v>124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68800"/>
        <c:axId val="43086976"/>
      </c:barChart>
      <c:catAx>
        <c:axId val="43068800"/>
        <c:scaling>
          <c:orientation val="minMax"/>
        </c:scaling>
        <c:delete val="1"/>
        <c:axPos val="b"/>
        <c:majorTickMark val="out"/>
        <c:minorTickMark val="none"/>
        <c:tickLblPos val="nextTo"/>
        <c:crossAx val="43086976"/>
        <c:crosses val="autoZero"/>
        <c:auto val="1"/>
        <c:lblAlgn val="ctr"/>
        <c:lblOffset val="100"/>
        <c:noMultiLvlLbl val="0"/>
      </c:catAx>
      <c:valAx>
        <c:axId val="43086976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06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0000109092960605E-2"/>
          <c:w val="0.98536675711888644"/>
          <c:h val="0.8013470175387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12</a:t>
                    </a:r>
                    <a:r>
                      <a:rPr lang="ru-RU" sz="2000" smtClean="0"/>
                      <a:t> </a:t>
                    </a:r>
                    <a:r>
                      <a:rPr lang="en-US" sz="2000" smtClean="0"/>
                      <a:t>703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12</a:t>
                    </a:r>
                    <a:r>
                      <a:rPr lang="ru-RU" sz="2000" smtClean="0"/>
                      <a:t> </a:t>
                    </a:r>
                    <a:r>
                      <a:rPr lang="en-US" sz="2000" smtClean="0"/>
                      <a:t>691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 2019</c:v>
                </c:pt>
                <c:pt idx="1">
                  <c:v>6 мес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12703</c:v>
                </c:pt>
                <c:pt idx="1">
                  <c:v>12691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 нацпроекта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2</a:t>
                    </a:r>
                    <a:r>
                      <a:rPr lang="ru-RU" sz="2000" smtClean="0"/>
                      <a:t> </a:t>
                    </a:r>
                    <a:r>
                      <a:rPr lang="en-US" sz="2000" smtClean="0"/>
                      <a:t>367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2</a:t>
                    </a:r>
                    <a:r>
                      <a:rPr lang="ru-RU" sz="2000" smtClean="0"/>
                      <a:t> </a:t>
                    </a:r>
                    <a:r>
                      <a:rPr lang="en-US" sz="2000" smtClean="0"/>
                      <a:t>301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 2019</c:v>
                </c:pt>
                <c:pt idx="1">
                  <c:v>6 мес 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2367</c:v>
                </c:pt>
                <c:pt idx="1">
                  <c:v>2301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281344"/>
        <c:axId val="56893440"/>
      </c:barChart>
      <c:catAx>
        <c:axId val="5628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893440"/>
        <c:crosses val="autoZero"/>
        <c:auto val="1"/>
        <c:lblAlgn val="ctr"/>
        <c:lblOffset val="100"/>
        <c:noMultiLvlLbl val="0"/>
      </c:catAx>
      <c:valAx>
        <c:axId val="56893440"/>
        <c:scaling>
          <c:orientation val="minMax"/>
          <c:max val="15500"/>
        </c:scaling>
        <c:delete val="1"/>
        <c:axPos val="l"/>
        <c:numFmt formatCode="General" sourceLinked="1"/>
        <c:majorTickMark val="out"/>
        <c:minorTickMark val="none"/>
        <c:tickLblPos val="nextTo"/>
        <c:crossAx val="562813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1033569369483E-3"/>
          <c:y val="8.2733671818596033E-2"/>
          <c:w val="0.98536675711888644"/>
          <c:h val="0.8013470175387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нацпроекта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 2019</c:v>
                </c:pt>
                <c:pt idx="1">
                  <c:v>6 мес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35621</c:v>
                </c:pt>
                <c:pt idx="1">
                  <c:v>43090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56925184"/>
        <c:axId val="56939264"/>
      </c:barChart>
      <c:catAx>
        <c:axId val="569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939264"/>
        <c:crosses val="autoZero"/>
        <c:auto val="1"/>
        <c:lblAlgn val="ctr"/>
        <c:lblOffset val="100"/>
        <c:noMultiLvlLbl val="0"/>
      </c:catAx>
      <c:valAx>
        <c:axId val="56939264"/>
        <c:scaling>
          <c:orientation val="minMax"/>
          <c:max val="50000"/>
        </c:scaling>
        <c:delete val="1"/>
        <c:axPos val="l"/>
        <c:numFmt formatCode="General" sourceLinked="1"/>
        <c:majorTickMark val="out"/>
        <c:minorTickMark val="none"/>
        <c:tickLblPos val="nextTo"/>
        <c:crossAx val="569251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66666666666666E-3"/>
          <c:y val="0.05"/>
          <c:w val="0.98536675711888644"/>
          <c:h val="0.94999989090703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Земля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Строители</c:v>
                </c:pt>
                <c:pt idx="1">
                  <c:v>Нацпроект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Пусто2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Лист1!$A$2:$A$3</c:f>
              <c:strCache>
                <c:ptCount val="2"/>
                <c:pt idx="0">
                  <c:v>Строители</c:v>
                </c:pt>
                <c:pt idx="1">
                  <c:v>Нацпроект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ТС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Строители</c:v>
                </c:pt>
                <c:pt idx="1">
                  <c:v>Нацпроект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21184"/>
        <c:axId val="57022720"/>
      </c:barChart>
      <c:catAx>
        <c:axId val="5702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022720"/>
        <c:crosses val="autoZero"/>
        <c:auto val="1"/>
        <c:lblAlgn val="ctr"/>
        <c:lblOffset val="100"/>
        <c:noMultiLvlLbl val="0"/>
      </c:catAx>
      <c:valAx>
        <c:axId val="57022720"/>
        <c:scaling>
          <c:orientation val="minMax"/>
          <c:max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570211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6115306452764551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Строительство инженерных сооружений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6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5.7</c:v>
                </c:pt>
                <c:pt idx="1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6807424"/>
        <c:axId val="56809728"/>
      </c:barChart>
      <c:catAx>
        <c:axId val="5680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56809728"/>
        <c:crosses val="autoZero"/>
        <c:auto val="1"/>
        <c:lblAlgn val="ctr"/>
        <c:lblOffset val="100"/>
        <c:noMultiLvlLbl val="0"/>
      </c:catAx>
      <c:valAx>
        <c:axId val="56809728"/>
        <c:scaling>
          <c:orientation val="minMax"/>
          <c:max val="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680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6777102285793"/>
          <c:y val="7.3916131765012549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6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4.8499999999999996</c:v>
                </c:pt>
                <c:pt idx="1">
                  <c:v>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4049280"/>
        <c:axId val="58348672"/>
      </c:barChart>
      <c:catAx>
        <c:axId val="10404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58348672"/>
        <c:crosses val="autoZero"/>
        <c:auto val="1"/>
        <c:lblAlgn val="ctr"/>
        <c:lblOffset val="100"/>
        <c:noMultiLvlLbl val="0"/>
      </c:catAx>
      <c:valAx>
        <c:axId val="58348672"/>
        <c:scaling>
          <c:orientation val="minMax"/>
          <c:max val="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404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6777102285793"/>
          <c:y val="7.3916131765012549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6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strike="noStrike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3.9</c:v>
                </c:pt>
                <c:pt idx="1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839104"/>
        <c:axId val="67840640"/>
      </c:barChart>
      <c:catAx>
        <c:axId val="6783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67840640"/>
        <c:crosses val="autoZero"/>
        <c:auto val="1"/>
        <c:lblAlgn val="ctr"/>
        <c:lblOffset val="100"/>
        <c:noMultiLvlLbl val="0"/>
      </c:catAx>
      <c:valAx>
        <c:axId val="67840640"/>
        <c:scaling>
          <c:orientation val="minMax"/>
          <c:max val="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783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83798852281781E-4"/>
          <c:y val="2.1650057827598133E-2"/>
          <c:w val="0.66605726039626656"/>
          <c:h val="0.9747868150704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Нацпроект</c:v>
                </c:pt>
                <c:pt idx="1">
                  <c:v>Все строители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9.3000000000000007</c:v>
                </c:pt>
                <c:pt idx="1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408498672561287E-2"/>
          <c:y val="0.20560586341419743"/>
          <c:w val="0.55172461680502938"/>
          <c:h val="0.5287207840578243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0000"/>
            </a:solidFill>
          </c:spPr>
          <c:explosion val="10"/>
          <c:dPt>
            <c:idx val="0"/>
            <c:bubble3D val="0"/>
            <c:explosion val="0"/>
          </c:dPt>
          <c:dPt>
            <c:idx val="1"/>
            <c:bubble3D val="0"/>
            <c:explosion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3"/>
            <c:bubble3D val="0"/>
            <c:explosion val="0"/>
            <c:spPr>
              <a:solidFill>
                <a:srgbClr val="0C4FD6"/>
              </a:solidFill>
            </c:spPr>
          </c:dPt>
          <c:dPt>
            <c:idx val="4"/>
            <c:bubble3D val="0"/>
            <c:explosion val="0"/>
          </c:dPt>
          <c:dPt>
            <c:idx val="5"/>
            <c:bubble3D val="0"/>
            <c:explosion val="0"/>
            <c:spPr>
              <a:solidFill>
                <a:srgbClr val="480000"/>
              </a:solidFill>
            </c:spPr>
          </c:dPt>
          <c:dPt>
            <c:idx val="6"/>
            <c:bubble3D val="0"/>
            <c:explosion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7"/>
            <c:bubble3D val="0"/>
            <c:explosion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numRef>
              <c:f>Лист1!$A$4:$A$5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n>
            <a:solidFill>
              <a:srgbClr val="002060"/>
            </a:solidFill>
          </a:ln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Строительный сектор и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ВВП </a:t>
            </a:r>
            <a:r>
              <a:rPr lang="ru-RU" dirty="0"/>
              <a:t>России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Лист1!$A$3:$A$4</c:f>
              <c:strCache>
                <c:ptCount val="2"/>
                <c:pt idx="0">
                  <c:v>Общий ВВП</c:v>
                </c:pt>
                <c:pt idx="1">
                  <c:v>Строительная отрасль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100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Участники нацпроекта</a:t>
            </a:r>
            <a:endParaRPr lang="ru-RU" sz="2000" b="0" dirty="0"/>
          </a:p>
        </c:rich>
      </c:tx>
      <c:layout>
        <c:manualLayout>
          <c:xMode val="edge"/>
          <c:yMode val="edge"/>
          <c:x val="0.17596854317774216"/>
          <c:y val="4.28096621744611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643968130525185E-2"/>
          <c:y val="0.28425643774171727"/>
          <c:w val="0.93071206373894955"/>
          <c:h val="0.67802723863072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2019</c:v>
                </c:pt>
                <c:pt idx="1">
                  <c:v>9 мес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203</c:v>
                </c:pt>
                <c:pt idx="1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Пусто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Лист1!$A$2:$A$3</c:f>
              <c:strCache>
                <c:ptCount val="2"/>
                <c:pt idx="0">
                  <c:v>9 мес 2019</c:v>
                </c:pt>
                <c:pt idx="1">
                  <c:v>9 мес 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97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Страховые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2019</c:v>
                </c:pt>
                <c:pt idx="1">
                  <c:v>9 мес 2020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134</c:v>
                </c:pt>
                <c:pt idx="1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665408"/>
        <c:axId val="55666944"/>
      </c:barChart>
      <c:catAx>
        <c:axId val="5566540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5666944"/>
        <c:crosses val="max"/>
        <c:auto val="1"/>
        <c:lblAlgn val="ctr"/>
        <c:lblOffset val="100"/>
        <c:noMultiLvlLbl val="0"/>
      </c:catAx>
      <c:valAx>
        <c:axId val="55666944"/>
        <c:scaling>
          <c:orientation val="minMax"/>
          <c:max val="505"/>
          <c:min val="1"/>
        </c:scaling>
        <c:delete val="1"/>
        <c:axPos val="l"/>
        <c:numFmt formatCode="General" sourceLinked="1"/>
        <c:majorTickMark val="out"/>
        <c:minorTickMark val="none"/>
        <c:tickLblPos val="none"/>
        <c:crossAx val="556654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Валовой региональный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продукт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3"/>
              <c:numFmt formatCode="0.0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Лист1!$A$7:$A$10</c:f>
              <c:strCache>
                <c:ptCount val="4"/>
                <c:pt idx="0">
                  <c:v>Строительная отрасль</c:v>
                </c:pt>
                <c:pt idx="1">
                  <c:v>Нефтехимическая отрасль</c:v>
                </c:pt>
                <c:pt idx="2">
                  <c:v>Сельскохозяйсвенная отрасль</c:v>
                </c:pt>
                <c:pt idx="3">
                  <c:v>Иные отрасли</c:v>
                </c:pt>
              </c:strCache>
            </c:strRef>
          </c:cat>
          <c:val>
            <c:numRef>
              <c:f>Лист1!$B$7:$B$10</c:f>
              <c:numCache>
                <c:formatCode>0.00%</c:formatCode>
                <c:ptCount val="4"/>
                <c:pt idx="0">
                  <c:v>1.0800000000000001E-2</c:v>
                </c:pt>
                <c:pt idx="1">
                  <c:v>0.11913145539906102</c:v>
                </c:pt>
                <c:pt idx="2">
                  <c:v>5.5751173708920186E-3</c:v>
                </c:pt>
                <c:pt idx="3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0416333669605775"/>
                  <c:y val="5.5525668205725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1225385512335088E-3"/>
                  <c:y val="-0.190611461658999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0452592136465476E-2"/>
                  <c:y val="-6.13176690101700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972146160598481E-2"/>
                  <c:y val="0.128117571806452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Лист2!$H$4:$H$7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cat>
          <c:val>
            <c:numRef>
              <c:f>Лист2!$I$4:$I$7</c:f>
              <c:numCache>
                <c:formatCode>0%</c:formatCode>
                <c:ptCount val="4"/>
                <c:pt idx="0">
                  <c:v>0.29268292682926828</c:v>
                </c:pt>
                <c:pt idx="1">
                  <c:v>0.18181818181818182</c:v>
                </c:pt>
                <c:pt idx="2">
                  <c:v>0.13333333333333333</c:v>
                </c:pt>
                <c:pt idx="3">
                  <c:v>0.17159763313609466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Лист2!$H$4:$H$7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cat>
          <c:val>
            <c:numRef>
              <c:f>Лист2!$H$4:$H$7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887274490023189"/>
          <c:y val="0.24285803383487958"/>
          <c:w val="9.1460033801931143E-2"/>
          <c:h val="0.45091759569657752"/>
        </c:manualLayout>
      </c:layout>
      <c:overlay val="0"/>
      <c:txPr>
        <a:bodyPr/>
        <a:lstStyle/>
        <a:p>
          <a:pPr>
            <a:defRPr sz="16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3028448201677E-2"/>
          <c:y val="0"/>
          <c:w val="0.88913930198231939"/>
          <c:h val="0.747431501108186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chemeClr val="bg2">
                  <a:lumMod val="25000"/>
                </a:schemeClr>
              </a:solidFill>
            </a:ln>
          </c:spPr>
          <c:marker>
            <c:symbol val="circle"/>
            <c:size val="7"/>
            <c:spPr>
              <a:solidFill>
                <a:srgbClr val="075183"/>
              </a:solidFill>
              <a:ln w="31750">
                <a:solidFill>
                  <a:schemeClr val="bg2">
                    <a:lumMod val="25000"/>
                  </a:schemeClr>
                </a:solidFill>
                <a:headEnd type="none"/>
              </a:ln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43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50800">
              <a:headEnd type="none"/>
            </a:ln>
          </c:spPr>
          <c:marker>
            <c:symbol val="circle"/>
            <c:size val="7"/>
            <c:spPr>
              <a:solidFill>
                <a:srgbClr val="C00000"/>
              </a:solidFill>
              <a:ln w="31750"/>
            </c:spPr>
          </c:marker>
          <c:dPt>
            <c:idx val="0"/>
            <c:marker>
              <c:spPr>
                <a:solidFill>
                  <a:srgbClr val="C00000"/>
                </a:solidFill>
                <a:ln w="31750">
                  <a:solidFill>
                    <a:srgbClr val="C00000"/>
                  </a:solidFill>
                </a:ln>
              </c:spPr>
            </c:marker>
            <c:bubble3D val="0"/>
            <c:spPr>
              <a:ln w="50800">
                <a:solidFill>
                  <a:srgbClr val="C00000"/>
                </a:solidFill>
                <a:headEnd type="none"/>
              </a:ln>
            </c:spPr>
          </c:dPt>
          <c:dPt>
            <c:idx val="1"/>
            <c:marker>
              <c:spPr>
                <a:solidFill>
                  <a:srgbClr val="C00000"/>
                </a:solidFill>
                <a:ln w="31750">
                  <a:solidFill>
                    <a:srgbClr val="C00000"/>
                  </a:solidFill>
                </a:ln>
              </c:spPr>
            </c:marker>
            <c:bubble3D val="0"/>
            <c:spPr>
              <a:ln w="50800">
                <a:solidFill>
                  <a:srgbClr val="C00000"/>
                </a:solidFill>
                <a:headEnd type="none"/>
              </a:ln>
            </c:spPr>
          </c:dPt>
          <c:dPt>
            <c:idx val="2"/>
            <c:marker>
              <c:spPr>
                <a:solidFill>
                  <a:srgbClr val="C00000"/>
                </a:solidFill>
                <a:ln w="31750">
                  <a:solidFill>
                    <a:srgbClr val="C00000"/>
                  </a:solidFill>
                </a:ln>
              </c:spPr>
            </c:marker>
            <c:bubble3D val="0"/>
            <c:spPr>
              <a:ln w="50800">
                <a:solidFill>
                  <a:srgbClr val="C00000"/>
                </a:solidFill>
                <a:headEnd type="none"/>
              </a:ln>
            </c:spPr>
          </c:dPt>
          <c:dPt>
            <c:idx val="3"/>
            <c:marker>
              <c:spPr>
                <a:solidFill>
                  <a:srgbClr val="C00000"/>
                </a:solidFill>
                <a:ln w="31750">
                  <a:solidFill>
                    <a:srgbClr val="C00000"/>
                  </a:solidFill>
                </a:ln>
              </c:spPr>
            </c:marker>
            <c:bubble3D val="0"/>
            <c:spPr>
              <a:ln w="50800">
                <a:solidFill>
                  <a:srgbClr val="C00000"/>
                </a:solidFill>
                <a:headEnd type="none"/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</c:v>
                </c:pt>
                <c:pt idx="1">
                  <c:v>98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94272"/>
        <c:axId val="127895808"/>
      </c:lineChart>
      <c:catAx>
        <c:axId val="12789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100" b="1"/>
            </a:pPr>
            <a:endParaRPr lang="ru-RU"/>
          </a:p>
        </c:txPr>
        <c:crossAx val="127895808"/>
        <c:crosses val="autoZero"/>
        <c:auto val="1"/>
        <c:lblAlgn val="ctr"/>
        <c:lblOffset val="100"/>
        <c:noMultiLvlLbl val="0"/>
      </c:catAx>
      <c:valAx>
        <c:axId val="1278958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789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96769045863593E-2"/>
          <c:y val="0.28331261883830883"/>
          <c:w val="0.95977966558288019"/>
          <c:h val="0.70673083456243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Строители</c:v>
                </c:pt>
              </c:strCache>
            </c:strRef>
          </c:tx>
          <c:explosion val="7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Все</c:v>
                </c:pt>
                <c:pt idx="1">
                  <c:v>Участники нацпроекта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3203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96769045863593E-2"/>
          <c:y val="0.28331261883830883"/>
          <c:w val="0.95977966558288019"/>
          <c:h val="0.70673083456243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solidFill>
              <a:schemeClr val="accent2"/>
            </a:solidFill>
          </c:spPr>
          <c:explosion val="7"/>
          <c:dPt>
            <c:idx val="0"/>
            <c:bubble3D val="0"/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Все</c:v>
                </c:pt>
                <c:pt idx="1">
                  <c:v>Исполнители гос.контрактов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5961047</c:v>
                </c:pt>
                <c:pt idx="1">
                  <c:v>1435239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</c:dPt>
          <c:cat>
            <c:strRef>
              <c:f>Лист1!$A$2:$A$6</c:f>
              <c:strCache>
                <c:ptCount val="5"/>
                <c:pt idx="0">
                  <c:v>НДС</c:v>
                </c:pt>
                <c:pt idx="1">
                  <c:v>НДФЛ</c:v>
                </c:pt>
                <c:pt idx="2">
                  <c:v>Прибыль</c:v>
                </c:pt>
                <c:pt idx="3">
                  <c:v>УСН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47</c:v>
                </c:pt>
                <c:pt idx="1">
                  <c:v>24.5</c:v>
                </c:pt>
                <c:pt idx="2">
                  <c:v>21.5</c:v>
                </c:pt>
                <c:pt idx="3">
                  <c:v>4.4000000000000004</c:v>
                </c:pt>
                <c:pt idx="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Лист1!$A$2:$A$6</c:f>
              <c:strCache>
                <c:ptCount val="5"/>
                <c:pt idx="0">
                  <c:v>НДС</c:v>
                </c:pt>
                <c:pt idx="1">
                  <c:v>НДФЛ</c:v>
                </c:pt>
                <c:pt idx="2">
                  <c:v>УСН</c:v>
                </c:pt>
                <c:pt idx="3">
                  <c:v>Прибыль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60</c:v>
                </c:pt>
                <c:pt idx="1">
                  <c:v>18.3</c:v>
                </c:pt>
                <c:pt idx="2">
                  <c:v>10.5</c:v>
                </c:pt>
                <c:pt idx="3">
                  <c:v>9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382292739601443E-2"/>
          <c:y val="0.26091987970150771"/>
          <c:w val="0.80923541452079717"/>
          <c:h val="0.66963849673919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Строители</c:v>
                </c:pt>
              </c:strCache>
            </c:strRef>
          </c:tx>
          <c:dLbls>
            <c:dLbl>
              <c:idx val="0"/>
              <c:layout>
                <c:manualLayout>
                  <c:x val="-0.21774981687533776"/>
                  <c:y val="6.382130048082135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УСН</a:t>
                    </a:r>
                    <a:r>
                      <a: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37 %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30548630189865911"/>
                  <c:y val="-0.1771305810385411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ОСН</a:t>
                    </a:r>
                    <a:r>
                      <a: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63 %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УСН</c:v>
                </c:pt>
                <c:pt idx="1">
                  <c:v>ОСН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371602778598993E-2"/>
          <c:y val="0.21033361238462411"/>
          <c:w val="0.80923541452079717"/>
          <c:h val="0.789666387615375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</c:v>
                </c:pt>
              </c:strCache>
            </c:strRef>
          </c:tx>
          <c:dLbls>
            <c:dLbl>
              <c:idx val="0"/>
              <c:layout>
                <c:manualLayout>
                  <c:x val="-0.1489956859783941"/>
                  <c:y val="0.166388989762044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УСН</a:t>
                    </a:r>
                    <a:r>
                      <a: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50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20086045053374485"/>
                  <c:y val="-0.2676387954391148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ОСН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50 %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УСН</c:v>
                </c:pt>
                <c:pt idx="1">
                  <c:v>ОСН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34370255156834E-2"/>
          <c:y val="8.5406984308915398E-2"/>
          <c:w val="0.95215207569529314"/>
          <c:h val="0.8194351326498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2019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НДС</c:v>
                </c:pt>
                <c:pt idx="1">
                  <c:v>НДФЛ</c:v>
                </c:pt>
                <c:pt idx="2">
                  <c:v>Прибыль</c:v>
                </c:pt>
                <c:pt idx="3">
                  <c:v>УСН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</c:v>
                </c:pt>
                <c:pt idx="1">
                  <c:v>56</c:v>
                </c:pt>
                <c:pt idx="2">
                  <c:v>51</c:v>
                </c:pt>
                <c:pt idx="3">
                  <c:v>15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 2020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142</a:t>
                    </a:r>
                    <a:r>
                      <a:rPr lang="ru-RU" dirty="0" smtClean="0"/>
                      <a:t> (+96 %)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r>
                      <a:rPr lang="ru-RU" smtClean="0"/>
                      <a:t> (+30 %)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r>
                      <a:rPr lang="ru-RU" smtClean="0"/>
                      <a:t> (+25 %)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(-13 %)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(-11 %)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НДС</c:v>
                </c:pt>
                <c:pt idx="1">
                  <c:v>НДФЛ</c:v>
                </c:pt>
                <c:pt idx="2">
                  <c:v>Прибыль</c:v>
                </c:pt>
                <c:pt idx="3">
                  <c:v>УСН</c:v>
                </c:pt>
                <c:pt idx="4">
                  <c:v>Прочие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142</c:v>
                </c:pt>
                <c:pt idx="1">
                  <c:v>73</c:v>
                </c:pt>
                <c:pt idx="2">
                  <c:v>64</c:v>
                </c:pt>
                <c:pt idx="3">
                  <c:v>13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37664"/>
        <c:axId val="43147648"/>
      </c:barChart>
      <c:catAx>
        <c:axId val="43137664"/>
        <c:scaling>
          <c:orientation val="minMax"/>
        </c:scaling>
        <c:delete val="1"/>
        <c:axPos val="b"/>
        <c:majorTickMark val="out"/>
        <c:minorTickMark val="none"/>
        <c:tickLblPos val="nextTo"/>
        <c:crossAx val="43147648"/>
        <c:crosses val="autoZero"/>
        <c:auto val="1"/>
        <c:lblAlgn val="ctr"/>
        <c:lblOffset val="100"/>
        <c:noMultiLvlLbl val="0"/>
      </c:catAx>
      <c:valAx>
        <c:axId val="43147648"/>
        <c:scaling>
          <c:orientation val="minMax"/>
          <c:max val="9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313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097213303983178"/>
          <c:y val="0.10358074848798059"/>
          <c:w val="0.37139093773008275"/>
          <c:h val="0.146715807601835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BEC0C-E668-4145-80B4-99B60B0E15D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08AB69F-31B4-4B48-A7F0-67DB741DC06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latin typeface="+mn-lt"/>
            </a:rPr>
            <a:t>В течение трех лет (2018 – 9 месяцев 2020) налогоплательщиками Омской области</a:t>
          </a:r>
          <a:endParaRPr lang="ru-RU" sz="1800" dirty="0"/>
        </a:p>
      </dgm:t>
    </dgm:pt>
    <dgm:pt modelId="{AA3838F7-2031-4C49-B738-088ACF408A54}" type="parTrans" cxnId="{E0E1D7D4-E352-47F1-BE5D-0756E843622B}">
      <dgm:prSet/>
      <dgm:spPr/>
      <dgm:t>
        <a:bodyPr/>
        <a:lstStyle/>
        <a:p>
          <a:endParaRPr lang="ru-RU"/>
        </a:p>
      </dgm:t>
    </dgm:pt>
    <dgm:pt modelId="{3A52FB2A-77A7-4162-868C-95B25FB94920}" type="sibTrans" cxnId="{E0E1D7D4-E352-47F1-BE5D-0756E843622B}">
      <dgm:prSet/>
      <dgm:spPr/>
      <dgm:t>
        <a:bodyPr/>
        <a:lstStyle/>
        <a:p>
          <a:endParaRPr lang="ru-RU"/>
        </a:p>
      </dgm:t>
    </dgm:pt>
    <dgm:pt modelId="{B8AD8577-B55F-4AF5-B11E-1EF58707ECD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latin typeface="+mn-lt"/>
            </a:rPr>
            <a:t>Увеличены налоговые обязательства более чем на                1 млрд. 600 млн. рублей </a:t>
          </a:r>
          <a:endParaRPr lang="ru-RU" sz="1600" dirty="0"/>
        </a:p>
      </dgm:t>
    </dgm:pt>
    <dgm:pt modelId="{86B487CB-A9DC-459A-8A19-1EF6A3507CA9}" type="parTrans" cxnId="{532F01CA-A934-431D-A9B3-E8BC71F52E5A}">
      <dgm:prSet/>
      <dgm:spPr/>
      <dgm:t>
        <a:bodyPr/>
        <a:lstStyle/>
        <a:p>
          <a:endParaRPr lang="ru-RU"/>
        </a:p>
      </dgm:t>
    </dgm:pt>
    <dgm:pt modelId="{838FF218-4D66-46BC-AD44-585399B833E4}" type="sibTrans" cxnId="{532F01CA-A934-431D-A9B3-E8BC71F52E5A}">
      <dgm:prSet/>
      <dgm:spPr/>
      <dgm:t>
        <a:bodyPr/>
        <a:lstStyle/>
        <a:p>
          <a:endParaRPr lang="ru-RU"/>
        </a:p>
      </dgm:t>
    </dgm:pt>
    <dgm:pt modelId="{99607760-890F-49BA-BFDD-411BF82BBD3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latin typeface="+mn-lt"/>
            </a:rPr>
            <a:t>Уменьшены заявленные ранее убытки на сумму порядка                 3 млрд. рублей</a:t>
          </a:r>
          <a:endParaRPr lang="ru-RU" sz="1600" dirty="0"/>
        </a:p>
      </dgm:t>
    </dgm:pt>
    <dgm:pt modelId="{21E3E4F2-E344-478E-8628-21686EB1AB66}" type="parTrans" cxnId="{5BC4BAAE-8FDA-4488-999D-55778AF27315}">
      <dgm:prSet/>
      <dgm:spPr/>
      <dgm:t>
        <a:bodyPr/>
        <a:lstStyle/>
        <a:p>
          <a:endParaRPr lang="ru-RU"/>
        </a:p>
      </dgm:t>
    </dgm:pt>
    <dgm:pt modelId="{088D1E39-3DE2-4030-8756-91878868F1B4}" type="sibTrans" cxnId="{5BC4BAAE-8FDA-4488-999D-55778AF27315}">
      <dgm:prSet/>
      <dgm:spPr/>
      <dgm:t>
        <a:bodyPr/>
        <a:lstStyle/>
        <a:p>
          <a:endParaRPr lang="ru-RU"/>
        </a:p>
      </dgm:t>
    </dgm:pt>
    <dgm:pt modelId="{94EB2668-5A4B-45AD-AE8F-A82E306D2FB1}" type="pres">
      <dgm:prSet presAssocID="{B7ABEC0C-E668-4145-80B4-99B60B0E15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3DDA53-CEFA-4661-AC91-5F5244345B78}" type="pres">
      <dgm:prSet presAssocID="{508AB69F-31B4-4B48-A7F0-67DB741DC065}" presName="hierRoot1" presStyleCnt="0"/>
      <dgm:spPr/>
    </dgm:pt>
    <dgm:pt modelId="{2013F97A-D525-46B6-9C9F-D110D82BB5B5}" type="pres">
      <dgm:prSet presAssocID="{508AB69F-31B4-4B48-A7F0-67DB741DC065}" presName="composite" presStyleCnt="0"/>
      <dgm:spPr/>
    </dgm:pt>
    <dgm:pt modelId="{DBBF9DCC-2A8E-4CAD-AB49-26D55E0BE72A}" type="pres">
      <dgm:prSet presAssocID="{508AB69F-31B4-4B48-A7F0-67DB741DC065}" presName="background" presStyleLbl="node0" presStyleIdx="0" presStyleCnt="1"/>
      <dgm:spPr/>
    </dgm:pt>
    <dgm:pt modelId="{7149B3D0-0FAB-4CFF-A9B4-35CC3770C7EF}" type="pres">
      <dgm:prSet presAssocID="{508AB69F-31B4-4B48-A7F0-67DB741DC065}" presName="text" presStyleLbl="fgAcc0" presStyleIdx="0" presStyleCnt="1" custScaleX="188530" custScaleY="69231" custLinFactNeighborX="-1343" custLinFactNeighborY="-25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DA5A6B-D16F-4F94-8D99-FB7E23786D91}" type="pres">
      <dgm:prSet presAssocID="{508AB69F-31B4-4B48-A7F0-67DB741DC065}" presName="hierChild2" presStyleCnt="0"/>
      <dgm:spPr/>
    </dgm:pt>
    <dgm:pt modelId="{DC786F7C-DC36-46EA-B841-A4AE17007B80}" type="pres">
      <dgm:prSet presAssocID="{86B487CB-A9DC-459A-8A19-1EF6A3507CA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8A23D0A-95F8-4563-A772-241CBFFA595C}" type="pres">
      <dgm:prSet presAssocID="{B8AD8577-B55F-4AF5-B11E-1EF58707ECDF}" presName="hierRoot2" presStyleCnt="0"/>
      <dgm:spPr/>
    </dgm:pt>
    <dgm:pt modelId="{744152BB-9B35-45B8-9EB6-FE30D4E19C2A}" type="pres">
      <dgm:prSet presAssocID="{B8AD8577-B55F-4AF5-B11E-1EF58707ECDF}" presName="composite2" presStyleCnt="0"/>
      <dgm:spPr/>
    </dgm:pt>
    <dgm:pt modelId="{AB8CE465-3A44-4683-98B8-5FB7344C0B9C}" type="pres">
      <dgm:prSet presAssocID="{B8AD8577-B55F-4AF5-B11E-1EF58707ECDF}" presName="background2" presStyleLbl="node2" presStyleIdx="0" presStyleCnt="2"/>
      <dgm:spPr/>
    </dgm:pt>
    <dgm:pt modelId="{6B071053-2AAC-4AF5-BA90-AB6C3C2AD7C4}" type="pres">
      <dgm:prSet presAssocID="{B8AD8577-B55F-4AF5-B11E-1EF58707ECDF}" presName="text2" presStyleLbl="fgAcc2" presStyleIdx="0" presStyleCnt="2" custScaleX="151203" custScaleY="74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4F024A-3526-4B2E-9884-14562A41A0E3}" type="pres">
      <dgm:prSet presAssocID="{B8AD8577-B55F-4AF5-B11E-1EF58707ECDF}" presName="hierChild3" presStyleCnt="0"/>
      <dgm:spPr/>
    </dgm:pt>
    <dgm:pt modelId="{B97B2A3F-F08B-42AF-8D35-B3D533CFF537}" type="pres">
      <dgm:prSet presAssocID="{21E3E4F2-E344-478E-8628-21686EB1AB6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9748EA5-BF5F-47EE-8158-F5AD874F617A}" type="pres">
      <dgm:prSet presAssocID="{99607760-890F-49BA-BFDD-411BF82BBD3B}" presName="hierRoot2" presStyleCnt="0"/>
      <dgm:spPr/>
    </dgm:pt>
    <dgm:pt modelId="{9605A213-5868-4693-A877-F9E43C937306}" type="pres">
      <dgm:prSet presAssocID="{99607760-890F-49BA-BFDD-411BF82BBD3B}" presName="composite2" presStyleCnt="0"/>
      <dgm:spPr/>
    </dgm:pt>
    <dgm:pt modelId="{A8F92A9E-4DDC-4106-BC88-094CD0E2B2DB}" type="pres">
      <dgm:prSet presAssocID="{99607760-890F-49BA-BFDD-411BF82BBD3B}" presName="background2" presStyleLbl="node2" presStyleIdx="1" presStyleCnt="2"/>
      <dgm:spPr/>
    </dgm:pt>
    <dgm:pt modelId="{2782FDF1-95E4-4E95-8F75-FEA2652E9005}" type="pres">
      <dgm:prSet presAssocID="{99607760-890F-49BA-BFDD-411BF82BBD3B}" presName="text2" presStyleLbl="fgAcc2" presStyleIdx="1" presStyleCnt="2" custScaleX="161514" custScaleY="75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6CC033-FA34-418F-9368-C6831247D549}" type="pres">
      <dgm:prSet presAssocID="{99607760-890F-49BA-BFDD-411BF82BBD3B}" presName="hierChild3" presStyleCnt="0"/>
      <dgm:spPr/>
    </dgm:pt>
  </dgm:ptLst>
  <dgm:cxnLst>
    <dgm:cxn modelId="{0A98DED9-F656-402D-A957-9F40DEF05C00}" type="presOf" srcId="{99607760-890F-49BA-BFDD-411BF82BBD3B}" destId="{2782FDF1-95E4-4E95-8F75-FEA2652E9005}" srcOrd="0" destOrd="0" presId="urn:microsoft.com/office/officeart/2005/8/layout/hierarchy1"/>
    <dgm:cxn modelId="{7409A946-7A50-499C-8AEC-E00E015D86F2}" type="presOf" srcId="{86B487CB-A9DC-459A-8A19-1EF6A3507CA9}" destId="{DC786F7C-DC36-46EA-B841-A4AE17007B80}" srcOrd="0" destOrd="0" presId="urn:microsoft.com/office/officeart/2005/8/layout/hierarchy1"/>
    <dgm:cxn modelId="{A2B1F45A-F039-4838-A1D0-D4DBF1D5ACDF}" type="presOf" srcId="{B8AD8577-B55F-4AF5-B11E-1EF58707ECDF}" destId="{6B071053-2AAC-4AF5-BA90-AB6C3C2AD7C4}" srcOrd="0" destOrd="0" presId="urn:microsoft.com/office/officeart/2005/8/layout/hierarchy1"/>
    <dgm:cxn modelId="{E0E1D7D4-E352-47F1-BE5D-0756E843622B}" srcId="{B7ABEC0C-E668-4145-80B4-99B60B0E15D9}" destId="{508AB69F-31B4-4B48-A7F0-67DB741DC065}" srcOrd="0" destOrd="0" parTransId="{AA3838F7-2031-4C49-B738-088ACF408A54}" sibTransId="{3A52FB2A-77A7-4162-868C-95B25FB94920}"/>
    <dgm:cxn modelId="{532F01CA-A934-431D-A9B3-E8BC71F52E5A}" srcId="{508AB69F-31B4-4B48-A7F0-67DB741DC065}" destId="{B8AD8577-B55F-4AF5-B11E-1EF58707ECDF}" srcOrd="0" destOrd="0" parTransId="{86B487CB-A9DC-459A-8A19-1EF6A3507CA9}" sibTransId="{838FF218-4D66-46BC-AD44-585399B833E4}"/>
    <dgm:cxn modelId="{7F32BEEA-BD0C-4C60-BB3D-123A035612E0}" type="presOf" srcId="{508AB69F-31B4-4B48-A7F0-67DB741DC065}" destId="{7149B3D0-0FAB-4CFF-A9B4-35CC3770C7EF}" srcOrd="0" destOrd="0" presId="urn:microsoft.com/office/officeart/2005/8/layout/hierarchy1"/>
    <dgm:cxn modelId="{5BC4BAAE-8FDA-4488-999D-55778AF27315}" srcId="{508AB69F-31B4-4B48-A7F0-67DB741DC065}" destId="{99607760-890F-49BA-BFDD-411BF82BBD3B}" srcOrd="1" destOrd="0" parTransId="{21E3E4F2-E344-478E-8628-21686EB1AB66}" sibTransId="{088D1E39-3DE2-4030-8756-91878868F1B4}"/>
    <dgm:cxn modelId="{223B3AE3-BB8C-4B7E-BA27-54F75BA39F3F}" type="presOf" srcId="{B7ABEC0C-E668-4145-80B4-99B60B0E15D9}" destId="{94EB2668-5A4B-45AD-AE8F-A82E306D2FB1}" srcOrd="0" destOrd="0" presId="urn:microsoft.com/office/officeart/2005/8/layout/hierarchy1"/>
    <dgm:cxn modelId="{1D25ABA5-A2AB-4551-BF2F-502D5E43AAB4}" type="presOf" srcId="{21E3E4F2-E344-478E-8628-21686EB1AB66}" destId="{B97B2A3F-F08B-42AF-8D35-B3D533CFF537}" srcOrd="0" destOrd="0" presId="urn:microsoft.com/office/officeart/2005/8/layout/hierarchy1"/>
    <dgm:cxn modelId="{54E06CCC-CACF-4C25-8904-28771D8DEF98}" type="presParOf" srcId="{94EB2668-5A4B-45AD-AE8F-A82E306D2FB1}" destId="{A53DDA53-CEFA-4661-AC91-5F5244345B78}" srcOrd="0" destOrd="0" presId="urn:microsoft.com/office/officeart/2005/8/layout/hierarchy1"/>
    <dgm:cxn modelId="{602C6C9F-2EC0-436A-B68B-A0509009F3E4}" type="presParOf" srcId="{A53DDA53-CEFA-4661-AC91-5F5244345B78}" destId="{2013F97A-D525-46B6-9C9F-D110D82BB5B5}" srcOrd="0" destOrd="0" presId="urn:microsoft.com/office/officeart/2005/8/layout/hierarchy1"/>
    <dgm:cxn modelId="{E77860F6-9504-4F63-B266-CB258649A97C}" type="presParOf" srcId="{2013F97A-D525-46B6-9C9F-D110D82BB5B5}" destId="{DBBF9DCC-2A8E-4CAD-AB49-26D55E0BE72A}" srcOrd="0" destOrd="0" presId="urn:microsoft.com/office/officeart/2005/8/layout/hierarchy1"/>
    <dgm:cxn modelId="{1E2EC53D-706D-4102-8E99-99C633180BE8}" type="presParOf" srcId="{2013F97A-D525-46B6-9C9F-D110D82BB5B5}" destId="{7149B3D0-0FAB-4CFF-A9B4-35CC3770C7EF}" srcOrd="1" destOrd="0" presId="urn:microsoft.com/office/officeart/2005/8/layout/hierarchy1"/>
    <dgm:cxn modelId="{3A2C17DC-758A-473F-97E4-3543CA4D3532}" type="presParOf" srcId="{A53DDA53-CEFA-4661-AC91-5F5244345B78}" destId="{12DA5A6B-D16F-4F94-8D99-FB7E23786D91}" srcOrd="1" destOrd="0" presId="urn:microsoft.com/office/officeart/2005/8/layout/hierarchy1"/>
    <dgm:cxn modelId="{AFD174C6-5100-459C-8CCA-1A440BAA81F4}" type="presParOf" srcId="{12DA5A6B-D16F-4F94-8D99-FB7E23786D91}" destId="{DC786F7C-DC36-46EA-B841-A4AE17007B80}" srcOrd="0" destOrd="0" presId="urn:microsoft.com/office/officeart/2005/8/layout/hierarchy1"/>
    <dgm:cxn modelId="{5B0CEE8A-CEA7-4775-BF82-D76F5ECD7495}" type="presParOf" srcId="{12DA5A6B-D16F-4F94-8D99-FB7E23786D91}" destId="{D8A23D0A-95F8-4563-A772-241CBFFA595C}" srcOrd="1" destOrd="0" presId="urn:microsoft.com/office/officeart/2005/8/layout/hierarchy1"/>
    <dgm:cxn modelId="{AC1DF7E9-2837-4A08-BC8C-3FEB259199CB}" type="presParOf" srcId="{D8A23D0A-95F8-4563-A772-241CBFFA595C}" destId="{744152BB-9B35-45B8-9EB6-FE30D4E19C2A}" srcOrd="0" destOrd="0" presId="urn:microsoft.com/office/officeart/2005/8/layout/hierarchy1"/>
    <dgm:cxn modelId="{BE009F70-9BAC-4656-AF30-FD034CDB0A50}" type="presParOf" srcId="{744152BB-9B35-45B8-9EB6-FE30D4E19C2A}" destId="{AB8CE465-3A44-4683-98B8-5FB7344C0B9C}" srcOrd="0" destOrd="0" presId="urn:microsoft.com/office/officeart/2005/8/layout/hierarchy1"/>
    <dgm:cxn modelId="{F1EB123E-EDD8-41E5-9C26-CE9C858618CF}" type="presParOf" srcId="{744152BB-9B35-45B8-9EB6-FE30D4E19C2A}" destId="{6B071053-2AAC-4AF5-BA90-AB6C3C2AD7C4}" srcOrd="1" destOrd="0" presId="urn:microsoft.com/office/officeart/2005/8/layout/hierarchy1"/>
    <dgm:cxn modelId="{07FE0A68-0136-44CE-8FAF-922D8E671938}" type="presParOf" srcId="{D8A23D0A-95F8-4563-A772-241CBFFA595C}" destId="{244F024A-3526-4B2E-9884-14562A41A0E3}" srcOrd="1" destOrd="0" presId="urn:microsoft.com/office/officeart/2005/8/layout/hierarchy1"/>
    <dgm:cxn modelId="{8CC23E45-FC0D-4EEA-9152-E8F3520083BE}" type="presParOf" srcId="{12DA5A6B-D16F-4F94-8D99-FB7E23786D91}" destId="{B97B2A3F-F08B-42AF-8D35-B3D533CFF537}" srcOrd="2" destOrd="0" presId="urn:microsoft.com/office/officeart/2005/8/layout/hierarchy1"/>
    <dgm:cxn modelId="{D030A963-9640-4498-94F4-4B37DBE1AA1D}" type="presParOf" srcId="{12DA5A6B-D16F-4F94-8D99-FB7E23786D91}" destId="{A9748EA5-BF5F-47EE-8158-F5AD874F617A}" srcOrd="3" destOrd="0" presId="urn:microsoft.com/office/officeart/2005/8/layout/hierarchy1"/>
    <dgm:cxn modelId="{4538983B-DF6A-42AC-97AD-69B904CBC47A}" type="presParOf" srcId="{A9748EA5-BF5F-47EE-8158-F5AD874F617A}" destId="{9605A213-5868-4693-A877-F9E43C937306}" srcOrd="0" destOrd="0" presId="urn:microsoft.com/office/officeart/2005/8/layout/hierarchy1"/>
    <dgm:cxn modelId="{BB04F4C7-1F5B-4E28-9C19-4DC7FD93F1D8}" type="presParOf" srcId="{9605A213-5868-4693-A877-F9E43C937306}" destId="{A8F92A9E-4DDC-4106-BC88-094CD0E2B2DB}" srcOrd="0" destOrd="0" presId="urn:microsoft.com/office/officeart/2005/8/layout/hierarchy1"/>
    <dgm:cxn modelId="{660A9ADF-E0A9-4B2A-AA4B-320916B8496E}" type="presParOf" srcId="{9605A213-5868-4693-A877-F9E43C937306}" destId="{2782FDF1-95E4-4E95-8F75-FEA2652E9005}" srcOrd="1" destOrd="0" presId="urn:microsoft.com/office/officeart/2005/8/layout/hierarchy1"/>
    <dgm:cxn modelId="{DC748488-C04F-497E-AFDD-C32740404CCB}" type="presParOf" srcId="{A9748EA5-BF5F-47EE-8158-F5AD874F617A}" destId="{FD6CC033-FA34-418F-9368-C6831247D5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0.35714</cdr:x>
      <cdr:y>0.68773</cdr:y>
    </cdr:from>
    <cdr:to>
      <cdr:x>0.64286</cdr:x>
      <cdr:y>0.72818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440160" y="2448272"/>
          <a:ext cx="1152128" cy="144016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0.35714</cdr:x>
      <cdr:y>0.74841</cdr:y>
    </cdr:from>
    <cdr:to>
      <cdr:x>0.64286</cdr:x>
      <cdr:y>0.82932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2664297"/>
          <a:ext cx="1152128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+ 18,5 %</a:t>
          </a:r>
        </a:p>
      </cdr:txBody>
    </cdr:sp>
  </cdr:relSizeAnchor>
  <cdr:relSizeAnchor xmlns:cdr="http://schemas.openxmlformats.org/drawingml/2006/chartDrawing">
    <cdr:from>
      <cdr:x>0.35714</cdr:x>
      <cdr:y>0.32364</cdr:y>
    </cdr:from>
    <cdr:to>
      <cdr:x>0.64286</cdr:x>
      <cdr:y>0.32364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1440160" y="1152128"/>
          <a:ext cx="1152128" cy="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</cdr:x>
      <cdr:y>0.36409</cdr:y>
    </cdr:from>
    <cdr:to>
      <cdr:x>0.625</cdr:x>
      <cdr:y>0.445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512168" y="1296144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rPr>
            <a:t>- 0,6 %</a:t>
          </a:r>
        </a:p>
      </cdr:txBody>
    </cdr:sp>
  </cdr:relSizeAnchor>
  <cdr:relSizeAnchor xmlns:cdr="http://schemas.openxmlformats.org/drawingml/2006/chartDrawing">
    <cdr:from>
      <cdr:x>0.08929</cdr:x>
      <cdr:y>0.23625</cdr:y>
    </cdr:from>
    <cdr:to>
      <cdr:x>0.19643</cdr:x>
      <cdr:y>0.9608</cdr:y>
    </cdr:to>
    <cdr:sp macro="" textlink="">
      <cdr:nvSpPr>
        <cdr:cNvPr id="9" name="Левая фигурная скобка 8"/>
        <cdr:cNvSpPr/>
      </cdr:nvSpPr>
      <cdr:spPr>
        <a:xfrm xmlns:a="http://schemas.openxmlformats.org/drawingml/2006/main">
          <a:off x="360040" y="841050"/>
          <a:ext cx="432054" cy="2579330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0.46523</cdr:y>
    </cdr:from>
    <cdr:to>
      <cdr:x>0.08928</cdr:x>
      <cdr:y>0.72818</cdr:y>
    </cdr:to>
    <cdr:sp macro="" textlink="">
      <cdr:nvSpPr>
        <cdr:cNvPr id="11" name="TextBox 1"/>
        <cdr:cNvSpPr txBox="1"/>
      </cdr:nvSpPr>
      <cdr:spPr>
        <a:xfrm xmlns:a="http://schemas.openxmlformats.org/drawingml/2006/main" rot="16200000">
          <a:off x="-539563" y="1944228"/>
          <a:ext cx="936104" cy="3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1 631</a:t>
          </a:r>
        </a:p>
      </cdr:txBody>
    </cdr:sp>
  </cdr:relSizeAnchor>
  <cdr:relSizeAnchor xmlns:cdr="http://schemas.openxmlformats.org/drawingml/2006/chartDrawing">
    <cdr:from>
      <cdr:x>0.79601</cdr:x>
      <cdr:y>0.24273</cdr:y>
    </cdr:from>
    <cdr:to>
      <cdr:x>0.91071</cdr:x>
      <cdr:y>0.9608</cdr:y>
    </cdr:to>
    <cdr:sp macro="" textlink="">
      <cdr:nvSpPr>
        <cdr:cNvPr id="13" name="Левая фигурная скобка 12"/>
        <cdr:cNvSpPr/>
      </cdr:nvSpPr>
      <cdr:spPr>
        <a:xfrm xmlns:a="http://schemas.openxmlformats.org/drawingml/2006/main">
          <a:off x="3209868" y="864097"/>
          <a:ext cx="462539" cy="2556298"/>
        </a:xfrm>
        <a:prstGeom xmlns:a="http://schemas.openxmlformats.org/drawingml/2006/main" prst="leftBrace">
          <a:avLst/>
        </a:prstGeom>
        <a:ln xmlns:a="http://schemas.openxmlformats.org/drawingml/2006/main"/>
        <a:scene3d xmlns:a="http://schemas.openxmlformats.org/drawingml/2006/main">
          <a:camera prst="orthographicFront">
            <a:rot lat="0" lon="0" rev="10799999"/>
          </a:camera>
          <a:lightRig rig="threePt" dir="t"/>
        </a:scene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0.91071</cdr:x>
      <cdr:y>0.48545</cdr:y>
    </cdr:from>
    <cdr:to>
      <cdr:x>0.98215</cdr:x>
      <cdr:y>0.72818</cdr:y>
    </cdr:to>
    <cdr:sp macro="" textlink="">
      <cdr:nvSpPr>
        <cdr:cNvPr id="16" name="TextBox 1"/>
        <cdr:cNvSpPr txBox="1"/>
      </cdr:nvSpPr>
      <cdr:spPr>
        <a:xfrm xmlns:a="http://schemas.openxmlformats.org/drawingml/2006/main" rot="16200000">
          <a:off x="3384380" y="2016220"/>
          <a:ext cx="864105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1 844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</cdr:x>
      <cdr:y>0.92504</cdr:y>
    </cdr:from>
    <cdr:to>
      <cdr:x>0.21667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3163714"/>
          <a:ext cx="720080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НДС</a:t>
          </a:r>
        </a:p>
      </cdr:txBody>
    </cdr:sp>
  </cdr:relSizeAnchor>
  <cdr:relSizeAnchor xmlns:cdr="http://schemas.openxmlformats.org/drawingml/2006/chartDrawing">
    <cdr:from>
      <cdr:x>0.2</cdr:x>
      <cdr:y>0.92504</cdr:y>
    </cdr:from>
    <cdr:to>
      <cdr:x>0.43333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3163714"/>
          <a:ext cx="1008112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НДФЛ</a:t>
          </a:r>
        </a:p>
      </cdr:txBody>
    </cdr:sp>
  </cdr:relSizeAnchor>
  <cdr:relSizeAnchor xmlns:cdr="http://schemas.openxmlformats.org/drawingml/2006/chartDrawing">
    <cdr:from>
      <cdr:x>0.42373</cdr:x>
      <cdr:y>0.92504</cdr:y>
    </cdr:from>
    <cdr:to>
      <cdr:x>0.57627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3163725"/>
          <a:ext cx="648072" cy="256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УСН</a:t>
          </a:r>
        </a:p>
      </cdr:txBody>
    </cdr:sp>
  </cdr:relSizeAnchor>
  <cdr:relSizeAnchor xmlns:cdr="http://schemas.openxmlformats.org/drawingml/2006/chartDrawing">
    <cdr:from>
      <cdr:x>0.58333</cdr:x>
      <cdr:y>0.92504</cdr:y>
    </cdr:from>
    <cdr:to>
      <cdr:x>0.81667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20280" y="3163714"/>
          <a:ext cx="1008112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Прибыль</a:t>
          </a:r>
        </a:p>
      </cdr:txBody>
    </cdr:sp>
  </cdr:relSizeAnchor>
  <cdr:relSizeAnchor xmlns:cdr="http://schemas.openxmlformats.org/drawingml/2006/chartDrawing">
    <cdr:from>
      <cdr:x>0.8</cdr:x>
      <cdr:y>0.92504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56384" y="3163714"/>
          <a:ext cx="864096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Прочие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0.33897</cdr:x>
      <cdr:y>0.44568</cdr:y>
    </cdr:from>
    <cdr:to>
      <cdr:x>0.64368</cdr:x>
      <cdr:y>0.45172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123528" y="1429874"/>
          <a:ext cx="1908920" cy="19374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0.34483</cdr:x>
      <cdr:y>0.1375</cdr:y>
    </cdr:from>
    <cdr:to>
      <cdr:x>0.64368</cdr:x>
      <cdr:y>0.15994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2160240" y="441136"/>
          <a:ext cx="1872208" cy="72008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0.34483</cdr:x>
      <cdr:y>0.18239</cdr:y>
    </cdr:from>
    <cdr:to>
      <cdr:x>0.64368</cdr:x>
      <cdr:y>0.24972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2160241" y="585152"/>
          <a:ext cx="1872208" cy="216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dirty="0" smtClean="0">
              <a:solidFill>
                <a:schemeClr val="accent2"/>
              </a:solidFill>
              <a:latin typeface="+mj-lt"/>
              <a:ea typeface="+mj-ea"/>
              <a:cs typeface="+mj-cs"/>
            </a:rPr>
            <a:t>- 2,8 </a:t>
          </a:r>
          <a:r>
            <a:rPr kumimoji="0" lang="ru-RU" sz="18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rPr>
            <a:t>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0.34211</cdr:x>
      <cdr:y>0.20622</cdr:y>
    </cdr:from>
    <cdr:to>
      <cdr:x>0.64474</cdr:x>
      <cdr:y>0.32931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872208" y="720080"/>
          <a:ext cx="1656184" cy="429812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0.40789</cdr:x>
      <cdr:y>0.32995</cdr:y>
    </cdr:from>
    <cdr:to>
      <cdr:x>0.6068</cdr:x>
      <cdr:y>0.39728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2232248" y="1152128"/>
          <a:ext cx="1088557" cy="235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000" b="1" dirty="0" smtClean="0">
              <a:solidFill>
                <a:schemeClr val="accent1"/>
              </a:solidFill>
              <a:latin typeface="+mj-lt"/>
              <a:ea typeface="+mj-ea"/>
              <a:cs typeface="+mj-cs"/>
            </a:rPr>
            <a:t>+ 21</a:t>
          </a:r>
          <a:r>
            <a: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rPr>
            <a:t> 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0.04984</cdr:x>
      <cdr:y>0.02041</cdr:y>
    </cdr:from>
    <cdr:to>
      <cdr:x>0.24892</cdr:x>
      <cdr:y>0.22449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243" y="91254"/>
          <a:ext cx="1490877" cy="912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0.52885</cdr:x>
      <cdr:y>0.00257</cdr:y>
    </cdr:from>
    <cdr:to>
      <cdr:x>0.88462</cdr:x>
      <cdr:y>0.18238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60440" y="11490"/>
          <a:ext cx="2664302" cy="803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800" b="0" i="0" u="none" strike="noStrike" kern="1200" baseline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Задолженность участников нацпроекта увеличилась</a:t>
          </a:r>
        </a:p>
        <a:p xmlns:a="http://schemas.openxmlformats.org/drawingml/2006/main">
          <a:pPr algn="l" rtl="0">
            <a:defRPr sz="1800" b="0" i="0" u="none" strike="noStrike" kern="1200" baseline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4 раза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0.07692</cdr:x>
      <cdr:y>0.32211</cdr:y>
    </cdr:from>
    <cdr:to>
      <cdr:x>0.34615</cdr:x>
      <cdr:y>0.64422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6064" y="1440160"/>
          <a:ext cx="2016219" cy="144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310</a:t>
          </a:r>
          <a:endParaRPr lang="ru-RU" sz="20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 рублей</a:t>
          </a: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0.46154</cdr:x>
      <cdr:y>0.25769</cdr:y>
    </cdr:from>
    <cdr:to>
      <cdr:x>0.625</cdr:x>
      <cdr:y>0.45095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6384" y="1152128"/>
          <a:ext cx="122413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9,3</a:t>
          </a:r>
        </a:p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 рублей</a:t>
          </a:r>
        </a:p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(3 %)</a:t>
          </a:r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0.56731</cdr:x>
      <cdr:y>0.17716</cdr:y>
    </cdr:from>
    <cdr:to>
      <cdr:x>0.625</cdr:x>
      <cdr:y>0.29952</cdr:y>
    </cdr:to>
    <cdr:sp macro="" textlink="">
      <cdr:nvSpPr>
        <cdr:cNvPr id="11" name="Стрелка вверх 10"/>
        <cdr:cNvSpPr/>
      </cdr:nvSpPr>
      <cdr:spPr>
        <a:xfrm xmlns:a="http://schemas.openxmlformats.org/drawingml/2006/main">
          <a:off x="4248489" y="792086"/>
          <a:ext cx="432031" cy="547074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0.04808</cdr:x>
      <cdr:y>0.19676</cdr:y>
    </cdr:from>
    <cdr:to>
      <cdr:x>0.08654</cdr:x>
      <cdr:y>0.306</cdr:y>
    </cdr:to>
    <cdr:sp macro="" textlink="">
      <cdr:nvSpPr>
        <cdr:cNvPr id="9" name="Стрелка вверх 8"/>
        <cdr:cNvSpPr/>
      </cdr:nvSpPr>
      <cdr:spPr>
        <a:xfrm xmlns:a="http://schemas.openxmlformats.org/drawingml/2006/main">
          <a:off x="360040" y="879738"/>
          <a:ext cx="288020" cy="488414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0.47483</cdr:x>
      <cdr:y>0.26075</cdr:y>
    </cdr:from>
    <cdr:to>
      <cdr:x>0.59344</cdr:x>
      <cdr:y>0.30617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2496544" y="646532"/>
          <a:ext cx="623604" cy="1126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0.58499</cdr:x>
      <cdr:y>0.18263</cdr:y>
    </cdr:from>
    <cdr:to>
      <cdr:x>0.98767</cdr:x>
      <cdr:y>0.48717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43176" y="452824"/>
          <a:ext cx="1681779" cy="755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 fontScale="92500" lnSpcReduction="20000"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rPr>
            <a:t>Участники национальных проектов</a:t>
          </a:r>
        </a:p>
      </cdr:txBody>
    </cdr:sp>
  </cdr:relSizeAnchor>
  <cdr:relSizeAnchor xmlns:cdr="http://schemas.openxmlformats.org/drawingml/2006/chartDrawing">
    <cdr:from>
      <cdr:x>0.00544</cdr:x>
      <cdr:y>0.71241</cdr:y>
    </cdr:from>
    <cdr:to>
      <cdr:x>0.56996</cdr:x>
      <cdr:y>0.87312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22732" y="2355230"/>
          <a:ext cx="2357697" cy="531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 fontScale="92500" lnSpcReduction="2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rPr>
            <a:t>Налогоплательщики строительной отрасли</a:t>
          </a:r>
        </a:p>
      </cdr:txBody>
    </cdr:sp>
  </cdr:relSizeAnchor>
  <cdr:relSizeAnchor xmlns:cdr="http://schemas.openxmlformats.org/drawingml/2006/chartDrawing">
    <cdr:from>
      <cdr:x>0.17914</cdr:x>
      <cdr:y>0.39277</cdr:y>
    </cdr:from>
    <cdr:to>
      <cdr:x>0.36</cdr:x>
      <cdr:y>0.52865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41896" y="973873"/>
          <a:ext cx="950913" cy="336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21.</a:t>
          </a:r>
          <a:r>
            <a: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7</a:t>
          </a:r>
          <a:endParaRPr kumimoji="0" lang="ru-RU" sz="1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0.37139</cdr:x>
      <cdr:y>0.24809</cdr:y>
    </cdr:from>
    <cdr:to>
      <cdr:x>0.57828</cdr:x>
      <cdr:y>0.38397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952658" y="615140"/>
          <a:ext cx="1087772" cy="336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3</a:t>
          </a:r>
        </a:p>
      </cdr:txBody>
    </cdr:sp>
  </cdr:relSizeAnchor>
  <cdr:relSizeAnchor xmlns:cdr="http://schemas.openxmlformats.org/drawingml/2006/chartDrawing">
    <cdr:from>
      <cdr:x>0.62502</cdr:x>
      <cdr:y>0.59658</cdr:y>
    </cdr:from>
    <cdr:to>
      <cdr:x>0.96985</cdr:x>
      <cdr:y>0.86175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286200" y="1479236"/>
          <a:ext cx="1813023" cy="6574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vert="horz" wrap="square" lIns="104306" tIns="52153" rIns="104306" bIns="52153" rtlCol="0" anchor="ctr">
          <a:normAutofit fontScale="92500" lnSpcReduction="2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rPr>
            <a:t>Всего доначислено – 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rPr>
            <a:t>24,4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rPr>
            <a:t> млн руб.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0.6524</cdr:x>
      <cdr:y>0.77654</cdr:y>
    </cdr:from>
    <cdr:to>
      <cdr:x>0.94382</cdr:x>
      <cdr:y>0.93961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62809" y="2375968"/>
          <a:ext cx="1368150" cy="498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9 мес. 2020</a:t>
          </a:r>
        </a:p>
      </cdr:txBody>
    </cdr:sp>
  </cdr:relSizeAnchor>
  <cdr:relSizeAnchor xmlns:cdr="http://schemas.openxmlformats.org/drawingml/2006/chartDrawing">
    <cdr:from>
      <cdr:x>0.75976</cdr:x>
      <cdr:y>0.05426</cdr:y>
    </cdr:from>
    <cdr:to>
      <cdr:x>0.89417</cdr:x>
      <cdr:y>0.14481</cdr:y>
    </cdr:to>
    <cdr:sp macro="" textlink="">
      <cdr:nvSpPr>
        <cdr:cNvPr id="9" name="TextBox 12"/>
        <cdr:cNvSpPr txBox="1"/>
      </cdr:nvSpPr>
      <cdr:spPr>
        <a:xfrm xmlns:a="http://schemas.openxmlformats.org/drawingml/2006/main">
          <a:off x="3566864" y="166027"/>
          <a:ext cx="631016" cy="277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500" b="1" dirty="0" smtClean="0">
              <a:solidFill>
                <a:srgbClr val="C00000"/>
              </a:solidFill>
              <a:latin typeface="+mj-lt"/>
              <a:ea typeface="+mj-ea"/>
              <a:cs typeface="+mj-cs"/>
            </a:rPr>
            <a:t>36,9</a:t>
          </a:r>
          <a:endParaRPr kumimoji="0" lang="ru-RU" sz="1500" b="1" i="0" u="none" strike="noStrike" kern="1200" cap="none" spc="0" normalizeH="0" baseline="0" noProof="0" dirty="0" smtClean="0">
            <a:ln>
              <a:noFill/>
            </a:ln>
            <a:solidFill>
              <a:srgbClr val="C00000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0.22292</cdr:x>
      <cdr:y>0.03161</cdr:y>
    </cdr:from>
    <cdr:to>
      <cdr:x>0.36</cdr:x>
      <cdr:y>0.12216</cdr:y>
    </cdr:to>
    <cdr:sp macro="" textlink="">
      <cdr:nvSpPr>
        <cdr:cNvPr id="10" name="TextBox 12"/>
        <cdr:cNvSpPr txBox="1"/>
      </cdr:nvSpPr>
      <cdr:spPr>
        <a:xfrm xmlns:a="http://schemas.openxmlformats.org/drawingml/2006/main">
          <a:off x="1728192" y="94019"/>
          <a:ext cx="1062724" cy="269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rPr>
            <a:t>98</a:t>
          </a:r>
        </a:p>
      </cdr:txBody>
    </cdr:sp>
  </cdr:relSizeAnchor>
  <cdr:relSizeAnchor xmlns:cdr="http://schemas.openxmlformats.org/drawingml/2006/chartDrawing">
    <cdr:from>
      <cdr:x>0.73588</cdr:x>
      <cdr:y>0.47534</cdr:y>
    </cdr:from>
    <cdr:to>
      <cdr:x>0.85914</cdr:x>
      <cdr:y>0.56589</cdr:y>
    </cdr:to>
    <cdr:sp macro="" textlink="">
      <cdr:nvSpPr>
        <cdr:cNvPr id="14" name="TextBox 12"/>
        <cdr:cNvSpPr txBox="1"/>
      </cdr:nvSpPr>
      <cdr:spPr>
        <a:xfrm xmlns:a="http://schemas.openxmlformats.org/drawingml/2006/main">
          <a:off x="5704994" y="1413833"/>
          <a:ext cx="955584" cy="269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rPr>
            <a:t>43</a:t>
          </a:r>
        </a:p>
      </cdr:txBody>
    </cdr:sp>
  </cdr:relSizeAnchor>
  <cdr:relSizeAnchor xmlns:cdr="http://schemas.openxmlformats.org/drawingml/2006/chartDrawing">
    <cdr:from>
      <cdr:x>0.10469</cdr:x>
      <cdr:y>0.78182</cdr:y>
    </cdr:from>
    <cdr:to>
      <cdr:x>0.39611</cdr:x>
      <cdr:y>0.94489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91479" y="2392111"/>
          <a:ext cx="1368132" cy="498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2019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0.35714</cdr:x>
      <cdr:y>0.42477</cdr:y>
    </cdr:from>
    <cdr:to>
      <cdr:x>0.64286</cdr:x>
      <cdr:y>0.46366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440160" y="1512168"/>
          <a:ext cx="1152152" cy="1384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</cdr:x>
      <cdr:y>0.48545</cdr:y>
    </cdr:from>
    <cdr:to>
      <cdr:x>0.64286</cdr:x>
      <cdr:y>0.56321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12168" y="1728175"/>
          <a:ext cx="1080132" cy="276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rPr>
            <a:t>+ 16 %</a:t>
          </a:r>
        </a:p>
      </cdr:txBody>
    </cdr:sp>
  </cdr:relSizeAnchor>
  <cdr:relSizeAnchor xmlns:cdr="http://schemas.openxmlformats.org/drawingml/2006/chartDrawing">
    <cdr:from>
      <cdr:x>0.35714</cdr:x>
      <cdr:y>0.72818</cdr:y>
    </cdr:from>
    <cdr:to>
      <cdr:x>0.64286</cdr:x>
      <cdr:y>0.81133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440160" y="2592288"/>
          <a:ext cx="1152128" cy="296016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0.35714</cdr:x>
      <cdr:y>0.81066</cdr:y>
    </cdr:from>
    <cdr:to>
      <cdr:x>0.6412</cdr:x>
      <cdr:y>0.88843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440160" y="2885907"/>
          <a:ext cx="1145458" cy="276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+ 48 %</a:t>
          </a:r>
        </a:p>
      </cdr:txBody>
    </cdr:sp>
  </cdr:relSizeAnchor>
  <cdr:relSizeAnchor xmlns:cdr="http://schemas.openxmlformats.org/drawingml/2006/chartDrawing">
    <cdr:from>
      <cdr:x>0.10714</cdr:x>
      <cdr:y>0.37784</cdr:y>
    </cdr:from>
    <cdr:to>
      <cdr:x>0.19643</cdr:x>
      <cdr:y>0.9608</cdr:y>
    </cdr:to>
    <cdr:sp macro="" textlink="">
      <cdr:nvSpPr>
        <cdr:cNvPr id="9" name="Левая фигурная скобка 8"/>
        <cdr:cNvSpPr/>
      </cdr:nvSpPr>
      <cdr:spPr>
        <a:xfrm xmlns:a="http://schemas.openxmlformats.org/drawingml/2006/main">
          <a:off x="432048" y="1345106"/>
          <a:ext cx="360046" cy="207527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0.01786</cdr:x>
      <cdr:y>0.54614</cdr:y>
    </cdr:from>
    <cdr:to>
      <cdr:x>0.10715</cdr:x>
      <cdr:y>0.78887</cdr:y>
    </cdr:to>
    <cdr:sp macro="" textlink="">
      <cdr:nvSpPr>
        <cdr:cNvPr id="10" name="TextBox 1"/>
        <cdr:cNvSpPr txBox="1"/>
      </cdr:nvSpPr>
      <cdr:spPr>
        <a:xfrm xmlns:a="http://schemas.openxmlformats.org/drawingml/2006/main" rot="16200000">
          <a:off x="-180016" y="2196240"/>
          <a:ext cx="864105" cy="360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337</a:t>
          </a:r>
        </a:p>
      </cdr:txBody>
    </cdr:sp>
  </cdr:relSizeAnchor>
  <cdr:relSizeAnchor xmlns:cdr="http://schemas.openxmlformats.org/drawingml/2006/chartDrawing">
    <cdr:from>
      <cdr:x>0.80357</cdr:x>
      <cdr:y>0.34386</cdr:y>
    </cdr:from>
    <cdr:to>
      <cdr:x>0.89286</cdr:x>
      <cdr:y>0.9608</cdr:y>
    </cdr:to>
    <cdr:sp macro="" textlink="">
      <cdr:nvSpPr>
        <cdr:cNvPr id="11" name="Левая фигурная скобка 10"/>
        <cdr:cNvSpPr/>
      </cdr:nvSpPr>
      <cdr:spPr>
        <a:xfrm xmlns:a="http://schemas.openxmlformats.org/drawingml/2006/main">
          <a:off x="3240360" y="1224136"/>
          <a:ext cx="360041" cy="2196244"/>
        </a:xfrm>
        <a:prstGeom xmlns:a="http://schemas.openxmlformats.org/drawingml/2006/main" prst="leftBrace">
          <a:avLst/>
        </a:prstGeom>
        <a:ln xmlns:a="http://schemas.openxmlformats.org/drawingml/2006/main"/>
        <a:scene3d xmlns:a="http://schemas.openxmlformats.org/drawingml/2006/main">
          <a:camera prst="orthographicFront">
            <a:rot lat="0" lon="0" rev="10799999"/>
          </a:camera>
          <a:lightRig rig="threePt" dir="t"/>
        </a:scene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0.89286</cdr:x>
      <cdr:y>0.52591</cdr:y>
    </cdr:from>
    <cdr:to>
      <cdr:x>0.98214</cdr:x>
      <cdr:y>0.76864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3348356" y="2124252"/>
          <a:ext cx="864105" cy="3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456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0.21667</cdr:x>
      <cdr:y>0.52526</cdr:y>
    </cdr:from>
    <cdr:to>
      <cdr:x>0.96667</cdr:x>
      <cdr:y>0.78871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2126735"/>
          <a:ext cx="3240374" cy="1066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3 203 налогоплательщика строительной отрасли</a:t>
          </a:r>
        </a:p>
      </cdr:txBody>
    </cdr:sp>
  </cdr:relSizeAnchor>
  <cdr:relSizeAnchor xmlns:cdr="http://schemas.openxmlformats.org/drawingml/2006/chartDrawing">
    <cdr:from>
      <cdr:x>0.02602</cdr:x>
      <cdr:y>0.24672</cdr:y>
    </cdr:from>
    <cdr:to>
      <cdr:x>0.48333</cdr:x>
      <cdr:y>0.37131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2419" y="998941"/>
          <a:ext cx="1975813" cy="504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tabLst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92 участника нацпроекта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0.48333</cdr:x>
      <cdr:y>0.14428</cdr:y>
    </cdr:from>
    <cdr:to>
      <cdr:x>0.75</cdr:x>
      <cdr:y>0.3101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88232" y="584188"/>
          <a:ext cx="1152142" cy="67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2,9 </a:t>
          </a: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</a:p>
      </cdr:txBody>
    </cdr:sp>
  </cdr:relSizeAnchor>
  <cdr:relSizeAnchor xmlns:cdr="http://schemas.openxmlformats.org/drawingml/2006/chartDrawing">
    <cdr:from>
      <cdr:x>0.02382</cdr:x>
      <cdr:y>0</cdr:y>
    </cdr:from>
    <cdr:to>
      <cdr:x>0.99048</cdr:x>
      <cdr:y>0.13009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2908" y="0"/>
          <a:ext cx="4176436" cy="526719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Доля налогоплательщиков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0.03765</cdr:x>
      <cdr:y>0.52689</cdr:y>
    </cdr:from>
    <cdr:to>
      <cdr:x>0.9</cdr:x>
      <cdr:y>0.77152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84" y="2016224"/>
          <a:ext cx="3725748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l" defTabSz="1043056" rtl="0">
            <a:spcBef>
              <a:spcPct val="0"/>
            </a:spcBef>
          </a:pPr>
          <a:r>
            <a:rPr lang="ru-RU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      - 1 млрд 384 млн рублей налогов</a:t>
          </a:r>
        </a:p>
        <a:p xmlns:a="http://schemas.openxmlformats.org/drawingml/2006/main">
          <a:pPr marR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tabLst/>
          </a:pPr>
          <a:r>
            <a:rPr lang="ru-RU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      - 460 млн</a:t>
          </a:r>
          <a:r>
            <a:rPr lang="ru-RU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рублей страховых взносов</a:t>
          </a:r>
          <a:endParaRPr lang="ru-RU" sz="16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0.43333</cdr:x>
      <cdr:y>0.15054</cdr:y>
    </cdr:from>
    <cdr:to>
      <cdr:x>1</cdr:x>
      <cdr:y>0.37635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72208" y="576061"/>
          <a:ext cx="2448272" cy="864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tabLst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- 300 млн рублей налогов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marR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tabLst/>
          </a:pPr>
          <a:r>
            <a:rPr lang="en-US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156 млн рублей страховых взносов 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0.5</cdr:x>
      <cdr:y>0.30108</cdr:y>
    </cdr:from>
    <cdr:to>
      <cdr:x>0.76667</cdr:x>
      <cdr:y>0.49346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60240" y="1152128"/>
          <a:ext cx="1152128" cy="736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24,7 %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0.13009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0"/>
          <a:ext cx="4320480" cy="497824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Доля поступлений</a:t>
          </a:r>
          <a:endParaRPr kumimoji="0" lang="ru-RU" sz="140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0.12069</cdr:x>
      <cdr:y>0.14686</cdr:y>
    </cdr:from>
    <cdr:to>
      <cdr:x>0.56906</cdr:x>
      <cdr:y>0.45568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04056" y="491425"/>
          <a:ext cx="1872601" cy="1033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5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НДС,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5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47 %</a:t>
          </a:r>
        </a:p>
      </cdr:txBody>
    </cdr:sp>
  </cdr:relSizeAnchor>
  <cdr:relSizeAnchor xmlns:cdr="http://schemas.openxmlformats.org/drawingml/2006/chartDrawing">
    <cdr:from>
      <cdr:x>0.53601</cdr:x>
      <cdr:y>0.19745</cdr:y>
    </cdr:from>
    <cdr:to>
      <cdr:x>0.98439</cdr:x>
      <cdr:y>0.50627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238629" y="660703"/>
          <a:ext cx="1872643" cy="1033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1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НДФЛ,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1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24,5 %</a:t>
          </a:r>
        </a:p>
      </cdr:txBody>
    </cdr:sp>
  </cdr:relSizeAnchor>
  <cdr:relSizeAnchor xmlns:cdr="http://schemas.openxmlformats.org/drawingml/2006/chartDrawing">
    <cdr:from>
      <cdr:x>0.2069</cdr:x>
      <cdr:y>0.5595</cdr:y>
    </cdr:from>
    <cdr:to>
      <cdr:x>0.46552</cdr:x>
      <cdr:y>0.87965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64096" y="1872208"/>
          <a:ext cx="1080120" cy="1071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УСН,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4,4 %</a:t>
          </a:r>
        </a:p>
      </cdr:txBody>
    </cdr:sp>
  </cdr:relSizeAnchor>
  <cdr:relSizeAnchor xmlns:cdr="http://schemas.openxmlformats.org/drawingml/2006/chartDrawing">
    <cdr:from>
      <cdr:x>0.43103</cdr:x>
      <cdr:y>0.49495</cdr:y>
    </cdr:from>
    <cdr:to>
      <cdr:x>0.81034</cdr:x>
      <cdr:y>0.78225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800200" y="1656184"/>
          <a:ext cx="1584176" cy="961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0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Прибыль,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21,5 %</a:t>
          </a:r>
        </a:p>
      </cdr:txBody>
    </cdr:sp>
  </cdr:relSizeAnchor>
  <cdr:relSizeAnchor xmlns:cdr="http://schemas.openxmlformats.org/drawingml/2006/chartDrawing">
    <cdr:from>
      <cdr:x>0</cdr:x>
      <cdr:y>0.81774</cdr:y>
    </cdr:from>
    <cdr:to>
      <cdr:x>0.22414</cdr:x>
      <cdr:y>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-4355976" y="2736304"/>
          <a:ext cx="936113" cy="609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5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Прочие,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2,6 %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0.22414</cdr:x>
      <cdr:y>0.09033</cdr:y>
    </cdr:from>
    <cdr:to>
      <cdr:x>0.67251</cdr:x>
      <cdr:y>0.39915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36104" y="302255"/>
          <a:ext cx="1872623" cy="1033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5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НДС,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5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60 %</a:t>
          </a:r>
        </a:p>
      </cdr:txBody>
    </cdr:sp>
  </cdr:relSizeAnchor>
  <cdr:relSizeAnchor xmlns:cdr="http://schemas.openxmlformats.org/drawingml/2006/chartDrawing">
    <cdr:from>
      <cdr:x>0.55162</cdr:x>
      <cdr:y>0.35186</cdr:y>
    </cdr:from>
    <cdr:to>
      <cdr:x>1</cdr:x>
      <cdr:y>0.66068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303841" y="1177389"/>
          <a:ext cx="1872623" cy="1033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1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НДФЛ,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1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18,3 %</a:t>
          </a:r>
        </a:p>
      </cdr:txBody>
    </cdr:sp>
  </cdr:relSizeAnchor>
  <cdr:relSizeAnchor xmlns:cdr="http://schemas.openxmlformats.org/drawingml/2006/chartDrawing">
    <cdr:from>
      <cdr:x>0.32759</cdr:x>
      <cdr:y>0.51646</cdr:y>
    </cdr:from>
    <cdr:to>
      <cdr:x>0.77596</cdr:x>
      <cdr:y>0.82528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368152" y="1728192"/>
          <a:ext cx="1872623" cy="1033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0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УСН,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10,5 %</a:t>
          </a:r>
        </a:p>
      </cdr:txBody>
    </cdr:sp>
  </cdr:relSizeAnchor>
  <cdr:relSizeAnchor xmlns:cdr="http://schemas.openxmlformats.org/drawingml/2006/chartDrawing">
    <cdr:from>
      <cdr:x>0.12069</cdr:x>
      <cdr:y>0.5595</cdr:y>
    </cdr:from>
    <cdr:to>
      <cdr:x>0.54351</cdr:x>
      <cdr:y>0.8468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04056" y="1872208"/>
          <a:ext cx="1765880" cy="961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Прибыль,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9 %</a:t>
          </a:r>
        </a:p>
      </cdr:txBody>
    </cdr:sp>
  </cdr:relSizeAnchor>
  <cdr:relSizeAnchor xmlns:cdr="http://schemas.openxmlformats.org/drawingml/2006/chartDrawing">
    <cdr:from>
      <cdr:x>0</cdr:x>
      <cdr:y>0.79622</cdr:y>
    </cdr:from>
    <cdr:to>
      <cdr:x>0.22414</cdr:x>
      <cdr:y>0.99744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0" y="2664296"/>
          <a:ext cx="936104" cy="67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5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Прочие,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2,2 %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0.04237</cdr:x>
      <cdr:y>0.02199</cdr:y>
    </cdr:from>
    <cdr:to>
      <cdr:x>0.97625</cdr:x>
      <cdr:y>0.21993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19" y="72008"/>
          <a:ext cx="396754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200" b="1" dirty="0" smtClean="0"/>
            <a:t>Строительная отрасль</a:t>
          </a:r>
          <a:endParaRPr kumimoji="0" lang="ru-RU" sz="22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0.03451</cdr:x>
      <cdr:y>0</cdr:y>
    </cdr:from>
    <cdr:to>
      <cdr:x>0.96504</cdr:x>
      <cdr:y>0.26391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599" y="0"/>
          <a:ext cx="3953333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100" b="1" i="0" u="none" strike="noStrike" baseline="0" dirty="0" smtClean="0">
              <a:effectLst/>
            </a:rPr>
            <a:t>Участники нацпроекта</a:t>
          </a:r>
        </a:p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100" b="1" i="0" u="none" strike="noStrike" baseline="0" dirty="0" smtClean="0">
              <a:effectLst/>
            </a:rPr>
            <a:t>«Жилье и городская среда»</a:t>
          </a:r>
          <a:endParaRPr lang="ru-RU" sz="2100" dirty="0" smtClean="0"/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2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</cdr:x>
      <cdr:y>0.92504</cdr:y>
    </cdr:from>
    <cdr:to>
      <cdr:x>0.21667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3163714"/>
          <a:ext cx="720080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НДС</a:t>
          </a:r>
        </a:p>
      </cdr:txBody>
    </cdr:sp>
  </cdr:relSizeAnchor>
  <cdr:relSizeAnchor xmlns:cdr="http://schemas.openxmlformats.org/drawingml/2006/chartDrawing">
    <cdr:from>
      <cdr:x>0.2</cdr:x>
      <cdr:y>0.92504</cdr:y>
    </cdr:from>
    <cdr:to>
      <cdr:x>0.43333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3163714"/>
          <a:ext cx="1008112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НДФЛ</a:t>
          </a:r>
        </a:p>
      </cdr:txBody>
    </cdr:sp>
  </cdr:relSizeAnchor>
  <cdr:relSizeAnchor xmlns:cdr="http://schemas.openxmlformats.org/drawingml/2006/chartDrawing">
    <cdr:from>
      <cdr:x>0.38983</cdr:x>
      <cdr:y>0.92504</cdr:y>
    </cdr:from>
    <cdr:to>
      <cdr:x>0.62712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3163725"/>
          <a:ext cx="1008112" cy="256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Прибыль</a:t>
          </a:r>
        </a:p>
      </cdr:txBody>
    </cdr:sp>
  </cdr:relSizeAnchor>
  <cdr:relSizeAnchor xmlns:cdr="http://schemas.openxmlformats.org/drawingml/2006/chartDrawing">
    <cdr:from>
      <cdr:x>0.58333</cdr:x>
      <cdr:y>0.92504</cdr:y>
    </cdr:from>
    <cdr:to>
      <cdr:x>0.81667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20280" y="3163714"/>
          <a:ext cx="1008112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УСН</a:t>
          </a:r>
        </a:p>
      </cdr:txBody>
    </cdr:sp>
  </cdr:relSizeAnchor>
  <cdr:relSizeAnchor xmlns:cdr="http://schemas.openxmlformats.org/drawingml/2006/chartDrawing">
    <cdr:from>
      <cdr:x>0.8</cdr:x>
      <cdr:y>0.92504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56384" y="3163714"/>
          <a:ext cx="864096" cy="25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Прочие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7886-7A9F-40E2-8D27-CDE4626B6C5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D56F-CFD9-4827-A819-18AE85B4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539C-D5C9-4338-8351-EA081E2F4F8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B576-3BC1-4962-A043-5DA4FF8C5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9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B54A59D-2A2A-44D4-83A8-84ADF60DEAAB}" type="slidenum">
              <a:rPr lang="ru-RU" altLang="ru-RU" sz="1200">
                <a:solidFill>
                  <a:srgbClr val="000000"/>
                </a:solidFill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A6A8353-CE2D-4112-903B-8C5EB3FA8BC8}" type="slidenum">
              <a:rPr lang="ru-RU" altLang="ru-RU" sz="1200">
                <a:solidFill>
                  <a:srgbClr val="000000"/>
                </a:solidFill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36600"/>
            <a:ext cx="6591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2" y="4691819"/>
            <a:ext cx="4981575" cy="4444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8" tIns="45354" rIns="90708" bIns="45354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ru-RU" altLang="ru-RU" dirty="0" smtClean="0"/>
              <a:t>готов</a:t>
            </a:r>
            <a:endParaRPr lang="en-US" alt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B54A59D-2A2A-44D4-83A8-84ADF60DEAAB}" type="slidenum">
              <a:rPr lang="ru-RU" altLang="ru-RU" sz="1200">
                <a:solidFill>
                  <a:srgbClr val="000000"/>
                </a:solidFill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A6A8353-CE2D-4112-903B-8C5EB3FA8BC8}" type="slidenum">
              <a:rPr lang="ru-RU" altLang="ru-RU" sz="1200">
                <a:solidFill>
                  <a:srgbClr val="000000"/>
                </a:solidFill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36600"/>
            <a:ext cx="6591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2" y="4691819"/>
            <a:ext cx="4981575" cy="4444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8" tIns="45354" rIns="90708" bIns="45354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ru-RU" altLang="ru-RU" dirty="0" smtClean="0"/>
              <a:t>готов</a:t>
            </a:r>
            <a:endParaRPr lang="en-US" alt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B54A59D-2A2A-44D4-83A8-84ADF60DEAAB}" type="slidenum">
              <a:rPr lang="ru-RU" altLang="ru-RU" sz="1200">
                <a:solidFill>
                  <a:srgbClr val="000000"/>
                </a:solidFill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A6A8353-CE2D-4112-903B-8C5EB3FA8BC8}" type="slidenum">
              <a:rPr lang="ru-RU" altLang="ru-RU" sz="1200">
                <a:solidFill>
                  <a:srgbClr val="000000"/>
                </a:solidFill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36600"/>
            <a:ext cx="6591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2" y="4691819"/>
            <a:ext cx="4981575" cy="4444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8" tIns="45354" rIns="90708" bIns="45354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ru-RU" altLang="ru-RU" dirty="0" smtClean="0"/>
              <a:t>готов</a:t>
            </a:r>
            <a:endParaRPr lang="en-US" alt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B54A59D-2A2A-44D4-83A8-84ADF60DEAAB}" type="slidenum">
              <a:rPr lang="ru-RU" altLang="ru-RU" sz="1200">
                <a:solidFill>
                  <a:srgbClr val="000000"/>
                </a:solidFill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A6A8353-CE2D-4112-903B-8C5EB3FA8BC8}" type="slidenum">
              <a:rPr lang="ru-RU" altLang="ru-RU" sz="1200">
                <a:solidFill>
                  <a:srgbClr val="000000"/>
                </a:solidFill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36600"/>
            <a:ext cx="6591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2" y="4691819"/>
            <a:ext cx="4981575" cy="4444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8" tIns="45354" rIns="90708" bIns="45354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ru-RU" altLang="ru-RU" dirty="0" smtClean="0"/>
              <a:t>готов</a:t>
            </a:r>
            <a:endParaRPr lang="en-US" alt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3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4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3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1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5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79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2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9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</a:t>
            </a:r>
            <a:r>
              <a:rPr lang="en-US" sz="2200" dirty="0" smtClean="0">
                <a:cs typeface="Arial" panose="020B0604020202020204" pitchFamily="34" charset="0"/>
              </a:rPr>
              <a:t>20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5429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dirty="0" smtClean="0">
                <a:cs typeface="Arial" pitchFamily="34" charset="0"/>
              </a:rPr>
              <a:t>12</a:t>
            </a:r>
            <a:r>
              <a:rPr lang="en-US" sz="2200" b="1" dirty="0" smtClean="0">
                <a:cs typeface="Arial" pitchFamily="34" charset="0"/>
              </a:rPr>
              <a:t>.</a:t>
            </a:r>
            <a:r>
              <a:rPr lang="ru-RU" sz="2200" b="1" dirty="0" smtClean="0">
                <a:cs typeface="Arial" pitchFamily="34" charset="0"/>
              </a:rPr>
              <a:t>11</a:t>
            </a:r>
            <a:r>
              <a:rPr lang="en-US" sz="2200" b="1" dirty="0" smtClean="0">
                <a:cs typeface="Arial" pitchFamily="34" charset="0"/>
              </a:rPr>
              <a:t>.2020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326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8"/>
          <p:cNvSpPr>
            <a:spLocks noGrp="1"/>
          </p:cNvSpPr>
          <p:nvPr>
            <p:ph type="title"/>
          </p:nvPr>
        </p:nvSpPr>
        <p:spPr>
          <a:xfrm>
            <a:off x="791942" y="367415"/>
            <a:ext cx="7632699" cy="94615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Для участников нацпроекта более характерно наличие собственной материально-технической базы</a:t>
            </a:r>
            <a:endParaRPr lang="ru-RU" altLang="ru-RU" sz="23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52832887"/>
              </p:ext>
            </p:extLst>
          </p:nvPr>
        </p:nvGraphicFramePr>
        <p:xfrm>
          <a:off x="251520" y="1635646"/>
          <a:ext cx="82089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9836" y="1556199"/>
            <a:ext cx="4068452" cy="68996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600" dirty="0" smtClean="0">
                <a:solidFill>
                  <a:prstClr val="black"/>
                </a:solidFill>
                <a:cs typeface="Arial" pitchFamily="34" charset="0"/>
              </a:rPr>
              <a:t>Строители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2900" y="1558109"/>
            <a:ext cx="3816424" cy="68996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600" dirty="0" smtClean="0">
                <a:solidFill>
                  <a:prstClr val="black"/>
                </a:solidFill>
                <a:cs typeface="Arial" pitchFamily="34" charset="0"/>
              </a:rPr>
              <a:t>Участники нацпроекта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2643758"/>
            <a:ext cx="2376264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6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Своя</a:t>
            </a:r>
          </a:p>
          <a:p>
            <a:pPr algn="ctr" defTabSz="1043056">
              <a:spcBef>
                <a:spcPct val="0"/>
              </a:spcBef>
            </a:pPr>
            <a:r>
              <a:rPr lang="ru-RU" sz="26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техника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0" y="4083918"/>
            <a:ext cx="2376264" cy="864096"/>
          </a:xfrm>
          <a:prstGeom prst="rect">
            <a:avLst/>
          </a:prstGeom>
          <a:noFill/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6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Земля в собственности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147819"/>
              </p:ext>
            </p:extLst>
          </p:nvPr>
        </p:nvGraphicFramePr>
        <p:xfrm>
          <a:off x="2987824" y="1923678"/>
          <a:ext cx="2880320" cy="312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6" name="Заголовок 8"/>
          <p:cNvSpPr>
            <a:spLocks noGrp="1"/>
          </p:cNvSpPr>
          <p:nvPr>
            <p:ph type="title"/>
          </p:nvPr>
        </p:nvSpPr>
        <p:spPr>
          <a:xfrm>
            <a:off x="794695" y="346150"/>
            <a:ext cx="7632699" cy="94615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Налоговая нагрузка строительных организаций на уровне показателя омского бизнеса</a:t>
            </a:r>
            <a:endParaRPr lang="ru-RU" altLang="ru-RU" sz="2600" b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014578"/>
              </p:ext>
            </p:extLst>
          </p:nvPr>
        </p:nvGraphicFramePr>
        <p:xfrm>
          <a:off x="107504" y="1960020"/>
          <a:ext cx="2880320" cy="312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8927" y="1666543"/>
            <a:ext cx="2596889" cy="9902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prstClr val="black"/>
                </a:solidFill>
                <a:cs typeface="Arial" pitchFamily="34" charset="0"/>
              </a:rPr>
              <a:t>Строительство</a:t>
            </a:r>
          </a:p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prstClr val="black"/>
                </a:solidFill>
                <a:cs typeface="Arial" pitchFamily="34" charset="0"/>
              </a:rPr>
              <a:t>жилых и нежилых</a:t>
            </a:r>
          </a:p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prstClr val="black"/>
                </a:solidFill>
                <a:cs typeface="Arial" pitchFamily="34" charset="0"/>
              </a:rPr>
              <a:t>зданий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8927" y="3075806"/>
            <a:ext cx="79974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4196" y="1549614"/>
            <a:ext cx="2553198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prstClr val="black"/>
                </a:solidFill>
                <a:cs typeface="Arial" pitchFamily="34" charset="0"/>
              </a:rPr>
              <a:t>Уровень налоговой нагрузки на омский бизнес</a:t>
            </a:r>
          </a:p>
        </p:txBody>
      </p:sp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8066"/>
              </p:ext>
            </p:extLst>
          </p:nvPr>
        </p:nvGraphicFramePr>
        <p:xfrm>
          <a:off x="5768044" y="1923678"/>
          <a:ext cx="2738003" cy="315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59832" y="1195686"/>
            <a:ext cx="2596889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Строительство </a:t>
            </a:r>
            <a:r>
              <a:rPr lang="ru-RU" sz="2000" b="1" dirty="0" smtClean="0">
                <a:solidFill>
                  <a:prstClr val="black"/>
                </a:solidFill>
                <a:cs typeface="Arial" pitchFamily="34" charset="0"/>
              </a:rPr>
              <a:t>инженерных</a:t>
            </a:r>
          </a:p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prstClr val="black"/>
                </a:solidFill>
                <a:cs typeface="Arial" pitchFamily="34" charset="0"/>
              </a:rPr>
              <a:t>сооружений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8"/>
          <p:cNvSpPr>
            <a:spLocks noGrp="1"/>
          </p:cNvSpPr>
          <p:nvPr>
            <p:ph type="title"/>
          </p:nvPr>
        </p:nvSpPr>
        <p:spPr>
          <a:xfrm>
            <a:off x="611560" y="257448"/>
            <a:ext cx="7632699" cy="946150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500" dirty="0" smtClean="0">
                <a:solidFill>
                  <a:srgbClr val="0070C0"/>
                </a:solidFill>
              </a:rPr>
              <a:t>Оценка задолженности строительной отрасли на 01.10.2020</a:t>
            </a:r>
            <a:endParaRPr lang="ru-RU" altLang="ru-RU" sz="25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32307546"/>
              </p:ext>
            </p:extLst>
          </p:nvPr>
        </p:nvGraphicFramePr>
        <p:xfrm>
          <a:off x="2267744" y="1131590"/>
          <a:ext cx="7488832" cy="447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11560" y="1203598"/>
            <a:ext cx="2736304" cy="8644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815975" fontAlgn="base">
              <a:spcBef>
                <a:spcPct val="0"/>
              </a:spcBef>
              <a:spcAft>
                <a:spcPct val="0"/>
              </a:spcAft>
              <a:defRPr sz="1800" b="0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Прирост задолженности строительной отрасли составил </a:t>
            </a:r>
            <a:r>
              <a:rPr 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66,4 %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03" y="2499573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cs typeface="Arial" panose="020B0604020202020204" pitchFamily="34" charset="0"/>
              </a:rPr>
              <a:t>«Камеральный контроль налогоплательщиков строительной отрасли Омской области в рамках Национального проекта – Жилье и городская среда»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4768" y="3651870"/>
            <a:ext cx="582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Исполняющий обязанности начальника</a:t>
            </a:r>
          </a:p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 отдела камерального контроля </a:t>
            </a:r>
          </a:p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Новоселова К.С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dirty="0" smtClean="0">
                <a:cs typeface="Arial" pitchFamily="34" charset="0"/>
              </a:rPr>
              <a:t>12.11.</a:t>
            </a:r>
            <a:r>
              <a:rPr lang="en-US" sz="2200" b="1" dirty="0" smtClean="0">
                <a:cs typeface="Arial" pitchFamily="34" charset="0"/>
              </a:rPr>
              <a:t>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803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184707" y="249493"/>
            <a:ext cx="7338549" cy="440594"/>
          </a:xfrm>
          <a:prstGeom prst="rect">
            <a:avLst/>
          </a:prstGeom>
        </p:spPr>
        <p:txBody>
          <a:bodyPr vert="horz" lIns="104105" tIns="52052" rIns="104105" bIns="52052" rtlCol="0" anchor="ctr">
            <a:normAutofit fontScale="97500"/>
          </a:bodyPr>
          <a:lstStyle>
            <a:lvl1pPr marL="0" marR="0" indent="0" algn="l" defTabSz="890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6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16296" fontAlgn="base">
              <a:spcAft>
                <a:spcPct val="0"/>
              </a:spcAft>
              <a:defRPr/>
            </a:pPr>
            <a:r>
              <a:rPr lang="ru-RU" altLang="ru-RU" sz="2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Налоговый «разрыв»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15851" y="751994"/>
            <a:ext cx="7582895" cy="1935157"/>
            <a:chOff x="954088" y="1368425"/>
            <a:chExt cx="8867775" cy="2844800"/>
          </a:xfrm>
        </p:grpSpPr>
        <p:pic>
          <p:nvPicPr>
            <p:cNvPr id="8" name="Рисунок 4" descr="http://ohranatruda31.ru/wp-content/uploads/2016/02/kassi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0" t="6479" r="21201" b="2534"/>
            <a:stretch>
              <a:fillRect/>
            </a:stretch>
          </p:blipFill>
          <p:spPr bwMode="auto">
            <a:xfrm>
              <a:off x="7650163" y="1908175"/>
              <a:ext cx="2171700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5" descr="http://setind.esy.es/html_train/fly_mining/images/icons/icon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 t="1457" r="16666" b="5000"/>
            <a:stretch>
              <a:fillRect/>
            </a:stretch>
          </p:blipFill>
          <p:spPr bwMode="auto">
            <a:xfrm>
              <a:off x="954088" y="1908175"/>
              <a:ext cx="1920875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25525" y="1393825"/>
              <a:ext cx="1920875" cy="433388"/>
            </a:xfrm>
            <a:prstGeom prst="rect">
              <a:avLst/>
            </a:prstGeom>
          </p:spPr>
          <p:txBody>
            <a:bodyPr lIns="104306" tIns="52153" rIns="104306" bIns="52153" anchor="ctr">
              <a:normAutofit fontScale="32500" lnSpcReduction="20000"/>
            </a:bodyPr>
            <a:lstStyle/>
            <a:p>
              <a:pPr defTabSz="914239">
                <a:defRPr/>
              </a:pPr>
              <a:r>
                <a:rPr lang="ru-RU" sz="4200" b="1" dirty="0">
                  <a:latin typeface="+mj-lt"/>
                  <a:ea typeface="+mj-ea"/>
                  <a:cs typeface="+mj-cs"/>
                </a:rPr>
                <a:t>покупатель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21600" y="1368425"/>
              <a:ext cx="1919288" cy="431800"/>
            </a:xfrm>
            <a:prstGeom prst="rect">
              <a:avLst/>
            </a:prstGeom>
          </p:spPr>
          <p:txBody>
            <a:bodyPr lIns="104306" tIns="52153" rIns="104306" bIns="52153" anchor="ctr">
              <a:normAutofit fontScale="32500" lnSpcReduction="20000"/>
            </a:bodyPr>
            <a:lstStyle/>
            <a:p>
              <a:pPr algn="ctr" defTabSz="914239">
                <a:defRPr/>
              </a:pPr>
              <a:r>
                <a:rPr lang="ru-RU" sz="4200" b="1" dirty="0">
                  <a:latin typeface="+mj-lt"/>
                  <a:ea typeface="+mj-ea"/>
                  <a:cs typeface="+mj-cs"/>
                </a:rPr>
                <a:t>продавец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202238" y="1393825"/>
              <a:ext cx="0" cy="281940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02721" y="2886302"/>
            <a:ext cx="8517753" cy="2242811"/>
            <a:chOff x="354012" y="4638674"/>
            <a:chExt cx="9961039" cy="2827591"/>
          </a:xfrm>
        </p:grpSpPr>
        <p:sp>
          <p:nvSpPr>
            <p:cNvPr id="14" name="TextBox 13"/>
            <p:cNvSpPr txBox="1"/>
            <p:nvPr/>
          </p:nvSpPr>
          <p:spPr>
            <a:xfrm>
              <a:off x="354012" y="4638674"/>
              <a:ext cx="9961039" cy="1098803"/>
            </a:xfrm>
            <a:prstGeom prst="rect">
              <a:avLst/>
            </a:prstGeom>
          </p:spPr>
          <p:txBody>
            <a:bodyPr wrap="none" lIns="104306" tIns="52153" rIns="104306" bIns="52153" anchor="ctr">
              <a:normAutofit fontScale="85000" lnSpcReduction="20000"/>
            </a:bodyPr>
            <a:lstStyle/>
            <a:p>
              <a:pPr algn="ctr" defTabSz="914239">
                <a:defRPr/>
              </a:pPr>
              <a:r>
                <a:rPr lang="ru-RU" sz="35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Направление требования о</a:t>
              </a:r>
            </a:p>
            <a:p>
              <a:pPr algn="ctr" defTabSz="914239">
                <a:defRPr/>
              </a:pPr>
              <a:r>
                <a:rPr lang="ru-RU" sz="35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предоставлении пояснений:</a:t>
              </a:r>
              <a:endParaRPr lang="ru-RU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288" y="5737477"/>
              <a:ext cx="9648825" cy="1728788"/>
            </a:xfrm>
            <a:prstGeom prst="rect">
              <a:avLst/>
            </a:prstGeom>
          </p:spPr>
          <p:txBody>
            <a:bodyPr lIns="104306" tIns="52153" rIns="104306" bIns="52153" anchor="ctr"/>
            <a:lstStyle/>
            <a:p>
              <a:pPr marL="601104" indent="-601104" defTabSz="914239">
                <a:buFontTx/>
                <a:buChar char="-"/>
                <a:defRPr/>
              </a:pPr>
              <a:r>
                <a:rPr lang="ru-RU" sz="2600" b="1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в </a:t>
              </a:r>
              <a:r>
                <a:rPr lang="ru-RU" sz="2600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случае выявления ошибок </a:t>
              </a:r>
              <a:r>
                <a:rPr lang="ru-RU" sz="2600" b="1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при </a:t>
              </a:r>
              <a:r>
                <a:rPr lang="ru-RU" sz="2600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расчете контрольных соотношений</a:t>
              </a:r>
              <a:r>
                <a:rPr lang="ru-RU" sz="2600" b="1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;</a:t>
              </a:r>
            </a:p>
            <a:p>
              <a:pPr marL="601104" indent="-601104" defTabSz="914239">
                <a:buFontTx/>
                <a:buChar char="-"/>
                <a:defRPr/>
              </a:pPr>
              <a:r>
                <a:rPr lang="ru-RU" sz="2600" b="1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в </a:t>
              </a:r>
              <a:r>
                <a:rPr lang="ru-RU" sz="2600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случае выявления </a:t>
              </a:r>
              <a:r>
                <a:rPr lang="ru-RU" sz="2600" b="1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«</a:t>
              </a:r>
              <a:r>
                <a:rPr lang="ru-RU" sz="2600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налоговых разрывов».</a:t>
              </a:r>
            </a:p>
            <a:p>
              <a:pPr marL="601104" indent="-601104" defTabSz="914239">
                <a:buFontTx/>
                <a:buChar char="-"/>
                <a:defRPr/>
              </a:pPr>
              <a:endParaRPr lang="ru-RU" sz="2600" b="1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2531704" y="812918"/>
            <a:ext cx="3834888" cy="2073383"/>
            <a:chOff x="2946400" y="1584325"/>
            <a:chExt cx="4484688" cy="3048000"/>
          </a:xfrm>
        </p:grpSpPr>
        <p:sp>
          <p:nvSpPr>
            <p:cNvPr id="17" name="TextBox 16"/>
            <p:cNvSpPr txBox="1"/>
            <p:nvPr/>
          </p:nvSpPr>
          <p:spPr>
            <a:xfrm>
              <a:off x="2946400" y="1584325"/>
              <a:ext cx="2039938" cy="2628900"/>
            </a:xfrm>
            <a:prstGeom prst="rect">
              <a:avLst/>
            </a:prstGeom>
          </p:spPr>
          <p:txBody>
            <a:bodyPr lIns="104306" tIns="52153" rIns="104306" bIns="52153" anchor="ctr"/>
            <a:lstStyle/>
            <a:p>
              <a:pPr algn="ctr" defTabSz="914239">
                <a:defRPr/>
              </a:pPr>
              <a:r>
                <a:rPr lang="ru-RU" sz="2600" b="1" dirty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вычеты </a:t>
              </a:r>
            </a:p>
            <a:p>
              <a:pPr algn="ctr" defTabSz="914239">
                <a:defRPr/>
              </a:pPr>
              <a:r>
                <a:rPr lang="ru-RU" sz="2600" b="1" dirty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по НДС заявлены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1150" y="1608138"/>
              <a:ext cx="2039938" cy="2628900"/>
            </a:xfrm>
            <a:prstGeom prst="rect">
              <a:avLst/>
            </a:prstGeom>
          </p:spPr>
          <p:txBody>
            <a:bodyPr lIns="104306" tIns="52153" rIns="104306" bIns="52153" anchor="ctr"/>
            <a:lstStyle/>
            <a:p>
              <a:pPr algn="ctr" defTabSz="914239">
                <a:defRPr/>
              </a:pPr>
              <a:r>
                <a:rPr lang="ru-RU" sz="2600" b="1" dirty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НДС не исчислен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634038" y="2052638"/>
              <a:ext cx="1512887" cy="187166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5634038" y="2052638"/>
              <a:ext cx="1368425" cy="187166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Стрелка вниз 20"/>
            <p:cNvSpPr/>
            <p:nvPr/>
          </p:nvSpPr>
          <p:spPr>
            <a:xfrm>
              <a:off x="5000625" y="4059238"/>
              <a:ext cx="404813" cy="5730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7611" y="357505"/>
            <a:ext cx="7596470" cy="404096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 algn="ctr" defTabSz="816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70C0"/>
                </a:solidFill>
              </a:rPr>
              <a:t>Система управления рисками «АСК </a:t>
            </a:r>
            <a:r>
              <a:rPr lang="ru-RU" sz="2100" b="1" dirty="0">
                <a:solidFill>
                  <a:srgbClr val="0070C0"/>
                </a:solidFill>
              </a:rPr>
              <a:t>НДС»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6762" y="1249430"/>
            <a:ext cx="3833530" cy="727261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>
              <a:defRPr/>
            </a:pPr>
            <a:r>
              <a:rPr kumimoji="1" lang="ru-RU" sz="2100" b="1" dirty="0" smtClean="0">
                <a:solidFill>
                  <a:srgbClr val="00B050"/>
                </a:solidFill>
                <a:cs typeface="Arial"/>
              </a:rPr>
              <a:t>НИЗКИЙ НАЛОГОВЫЙ РИСК</a:t>
            </a:r>
          </a:p>
          <a:p>
            <a:pPr>
              <a:defRPr/>
            </a:pPr>
            <a:r>
              <a:rPr kumimoji="1" lang="ru-RU" sz="2100" b="1" dirty="0" smtClean="0">
                <a:solidFill>
                  <a:srgbClr val="2608A4"/>
                </a:solidFill>
                <a:cs typeface="Arial"/>
              </a:rPr>
              <a:t>действующие </a:t>
            </a:r>
            <a:r>
              <a:rPr kumimoji="1" lang="ru-RU" sz="2100" b="1" dirty="0">
                <a:solidFill>
                  <a:srgbClr val="2608A4"/>
                </a:solidFill>
                <a:cs typeface="Arial"/>
              </a:rPr>
              <a:t>организации</a:t>
            </a:r>
            <a:endParaRPr kumimoji="1" lang="ru-RU" sz="2100" dirty="0">
              <a:solidFill>
                <a:srgbClr val="2608A4"/>
              </a:solidFill>
              <a:cs typeface="Arial"/>
            </a:endParaRP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5" y="1004296"/>
            <a:ext cx="1274676" cy="9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5" y="1983752"/>
            <a:ext cx="1274676" cy="9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6762" y="2228886"/>
            <a:ext cx="3833530" cy="727261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>
              <a:defRPr/>
            </a:pPr>
            <a:r>
              <a:rPr kumimoji="1" lang="ru-RU" sz="2100" b="1" dirty="0" smtClean="0">
                <a:solidFill>
                  <a:srgbClr val="FF0000"/>
                </a:solidFill>
                <a:cs typeface="Arial"/>
              </a:rPr>
              <a:t>ВЫСОКИЙ НАЛОГОВЫЙ РИСК</a:t>
            </a:r>
          </a:p>
          <a:p>
            <a:pPr>
              <a:defRPr/>
            </a:pPr>
            <a:r>
              <a:rPr kumimoji="1" lang="ru-RU" sz="2100" b="1" dirty="0" smtClean="0">
                <a:solidFill>
                  <a:srgbClr val="2608A4"/>
                </a:solidFill>
                <a:cs typeface="Arial"/>
              </a:rPr>
              <a:t>«</a:t>
            </a:r>
            <a:r>
              <a:rPr kumimoji="1" lang="ru-RU" sz="2100" b="1" dirty="0">
                <a:solidFill>
                  <a:srgbClr val="2608A4"/>
                </a:solidFill>
                <a:cs typeface="Arial"/>
              </a:rPr>
              <a:t>проблемные» организации</a:t>
            </a:r>
            <a:endParaRPr kumimoji="1" lang="ru-RU" sz="2100" dirty="0">
              <a:solidFill>
                <a:srgbClr val="2608A4"/>
              </a:solidFill>
              <a:cs typeface="Arial"/>
            </a:endParaRPr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2" y="3061479"/>
            <a:ext cx="1276033" cy="9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54319" y="3404883"/>
            <a:ext cx="3834887" cy="404096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>
              <a:defRPr/>
            </a:pPr>
            <a:r>
              <a:rPr kumimoji="1" lang="ru-RU" sz="2100" b="1" dirty="0">
                <a:solidFill>
                  <a:srgbClr val="FFCC00"/>
                </a:solidFill>
                <a:cs typeface="Arial"/>
              </a:rPr>
              <a:t>СРЕДНИЙ НАЛОГОВЫЙ РИСК</a:t>
            </a:r>
            <a:endParaRPr kumimoji="1" lang="ru-RU" sz="2100" dirty="0">
              <a:solidFill>
                <a:srgbClr val="FFCC00"/>
              </a:solidFill>
              <a:cs typeface="Arial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772327" y="1052890"/>
            <a:ext cx="799557" cy="328177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57532" y="1738618"/>
            <a:ext cx="3586468" cy="2773976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pPr>
              <a:defRPr/>
            </a:pPr>
            <a:r>
              <a:rPr kumimoji="1" lang="ru-RU" sz="2500" b="1" dirty="0">
                <a:solidFill>
                  <a:srgbClr val="0070C0"/>
                </a:solidFill>
                <a:cs typeface="Arial"/>
              </a:rPr>
              <a:t>ЕГРН</a:t>
            </a:r>
          </a:p>
          <a:p>
            <a:pPr>
              <a:defRPr/>
            </a:pPr>
            <a:r>
              <a:rPr kumimoji="1" lang="ru-RU" sz="2500" b="1" dirty="0">
                <a:solidFill>
                  <a:srgbClr val="0070C0"/>
                </a:solidFill>
                <a:cs typeface="Arial"/>
              </a:rPr>
              <a:t>ЕГРЮЛ</a:t>
            </a:r>
          </a:p>
          <a:p>
            <a:pPr>
              <a:defRPr/>
            </a:pPr>
            <a:r>
              <a:rPr kumimoji="1" lang="ru-RU" sz="2500" b="1" dirty="0">
                <a:solidFill>
                  <a:srgbClr val="0070C0"/>
                </a:solidFill>
                <a:cs typeface="Arial"/>
              </a:rPr>
              <a:t>ЕГРИП</a:t>
            </a:r>
          </a:p>
          <a:p>
            <a:pPr>
              <a:defRPr/>
            </a:pPr>
            <a:r>
              <a:rPr kumimoji="1" lang="ru-RU" sz="2500" b="1" dirty="0">
                <a:solidFill>
                  <a:srgbClr val="0070C0"/>
                </a:solidFill>
                <a:cs typeface="Arial"/>
              </a:rPr>
              <a:t>Таможня</a:t>
            </a:r>
          </a:p>
          <a:p>
            <a:pPr>
              <a:defRPr/>
            </a:pPr>
            <a:r>
              <a:rPr kumimoji="1" lang="ru-RU" sz="2500" b="1" dirty="0">
                <a:solidFill>
                  <a:srgbClr val="0070C0"/>
                </a:solidFill>
                <a:cs typeface="Arial"/>
              </a:rPr>
              <a:t>Таможенный союз-обмен</a:t>
            </a:r>
          </a:p>
          <a:p>
            <a:pPr>
              <a:defRPr/>
            </a:pPr>
            <a:r>
              <a:rPr kumimoji="1" lang="ru-RU" sz="2500" b="1" dirty="0">
                <a:solidFill>
                  <a:srgbClr val="0070C0"/>
                </a:solidFill>
                <a:cs typeface="Arial"/>
              </a:rPr>
              <a:t>Банковские счета</a:t>
            </a:r>
            <a:endParaRPr kumimoji="1" lang="ru-RU" sz="2500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1783004" y="2604682"/>
            <a:ext cx="5316754" cy="2275568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7524" y="210349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296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Результаты камерального контроля</a:t>
            </a:r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47327775"/>
              </p:ext>
            </p:extLst>
          </p:nvPr>
        </p:nvGraphicFramePr>
        <p:xfrm>
          <a:off x="1835696" y="2604682"/>
          <a:ext cx="5257731" cy="247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287524" y="647242"/>
            <a:ext cx="4153858" cy="1961987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0054" y="708563"/>
            <a:ext cx="3851327" cy="421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white"/>
                </a:solidFill>
              </a:rPr>
              <a:t>Статистика представления деклараций за налоговые периоды 2019 и 2020 года</a:t>
            </a:r>
            <a:endParaRPr lang="ru-RU" sz="1500" b="1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233" y="1266029"/>
            <a:ext cx="3917007" cy="124213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Количество обрабатываемых налоговых деклараций в квартал: </a:t>
            </a:r>
            <a:r>
              <a:rPr lang="ru-RU" sz="1600" i="1" dirty="0" smtClean="0">
                <a:solidFill>
                  <a:srgbClr val="005AA9"/>
                </a:solidFill>
              </a:rPr>
              <a:t>139,4 тыс.</a:t>
            </a:r>
          </a:p>
          <a:p>
            <a:pPr defTabSz="1043056">
              <a:spcBef>
                <a:spcPct val="0"/>
              </a:spcBef>
            </a:pPr>
            <a:r>
              <a:rPr lang="ru-RU" sz="1600" b="1" i="1" dirty="0" smtClean="0">
                <a:solidFill>
                  <a:srgbClr val="005AA9"/>
                </a:solidFill>
              </a:rPr>
              <a:t>в том числе:</a:t>
            </a:r>
          </a:p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К уплате: </a:t>
            </a:r>
            <a:r>
              <a:rPr lang="ru-RU" sz="1600" i="1" dirty="0" smtClean="0">
                <a:solidFill>
                  <a:srgbClr val="005AA9"/>
                </a:solidFill>
              </a:rPr>
              <a:t>54,79%</a:t>
            </a:r>
          </a:p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К возмещению: </a:t>
            </a:r>
            <a:r>
              <a:rPr lang="ru-RU" sz="1600" i="1" dirty="0" smtClean="0">
                <a:solidFill>
                  <a:srgbClr val="005AA9"/>
                </a:solidFill>
              </a:rPr>
              <a:t>1.3%</a:t>
            </a:r>
          </a:p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Нулевые: </a:t>
            </a:r>
            <a:r>
              <a:rPr lang="ru-RU" sz="1600" i="1" dirty="0" smtClean="0">
                <a:solidFill>
                  <a:srgbClr val="005AA9"/>
                </a:solidFill>
              </a:rPr>
              <a:t>43,9%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89889" y="657115"/>
            <a:ext cx="4104456" cy="1952114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2345544" y="4211485"/>
            <a:ext cx="432048" cy="13994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096106" y="2647425"/>
            <a:ext cx="4852158" cy="3877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</a:rPr>
              <a:t>Самостоятельное увеличение налоговых обязательств  организаций строительной отрасли, млн.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8662" y="708563"/>
            <a:ext cx="3816000" cy="4212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white"/>
                </a:solidFill>
              </a:rPr>
              <a:t>Самостоятельное увеличение налоговых обязательств налогоплательщиками</a:t>
            </a:r>
            <a:endParaRPr lang="ru-RU" sz="1500" b="1" dirty="0">
              <a:solidFill>
                <a:prstClr val="white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400816" y="1424597"/>
            <a:ext cx="2397946" cy="1180086"/>
            <a:chOff x="1214362" y="3138388"/>
            <a:chExt cx="2397946" cy="1183394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214362" y="4064230"/>
              <a:ext cx="2397946" cy="1256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7"/>
            <p:cNvSpPr/>
            <p:nvPr/>
          </p:nvSpPr>
          <p:spPr>
            <a:xfrm>
              <a:off x="1366307" y="3494450"/>
              <a:ext cx="828400" cy="5629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224" tIns="35113" rIns="70224" bIns="35113" anchor="ctr"/>
            <a:lstStyle/>
            <a:p>
              <a:pPr algn="ctr" defTabSz="7994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232</a:t>
              </a:r>
              <a:endParaRPr lang="ru-RU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483146" y="3138388"/>
              <a:ext cx="860431" cy="92584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224" tIns="35113" rIns="70224" bIns="35113" anchor="ctr"/>
            <a:lstStyle/>
            <a:p>
              <a:pPr algn="ctr" defTabSz="79949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733</a:t>
              </a:r>
              <a:endParaRPr lang="ru-RU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34"/>
            <p:cNvSpPr txBox="1">
              <a:spLocks noChangeArrowheads="1"/>
            </p:cNvSpPr>
            <p:nvPr/>
          </p:nvSpPr>
          <p:spPr bwMode="auto">
            <a:xfrm>
              <a:off x="1353731" y="4065488"/>
              <a:ext cx="853553" cy="256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txBody>
            <a:bodyPr wrap="none" lIns="70224" tIns="35113" rIns="70224" bIns="35113">
              <a:spAutoFit/>
            </a:bodyPr>
            <a:lstStyle/>
            <a:p>
              <a:pPr defTabSz="798513"/>
              <a:r>
                <a:rPr lang="ru-RU" altLang="ru-RU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01.</a:t>
              </a:r>
              <a:r>
                <a:rPr lang="en-US" altLang="ru-RU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r>
                <a:rPr lang="ru-RU" altLang="ru-RU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.2019</a:t>
              </a:r>
              <a:endParaRPr lang="ru-RU" altLang="ru-RU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35"/>
            <p:cNvSpPr txBox="1">
              <a:spLocks noChangeArrowheads="1"/>
            </p:cNvSpPr>
            <p:nvPr/>
          </p:nvSpPr>
          <p:spPr bwMode="auto">
            <a:xfrm>
              <a:off x="2496636" y="4065486"/>
              <a:ext cx="853553" cy="256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txBody>
            <a:bodyPr wrap="none" lIns="70224" tIns="35113" rIns="70224" bIns="35113">
              <a:spAutoFit/>
            </a:bodyPr>
            <a:lstStyle/>
            <a:p>
              <a:pPr defTabSz="798513"/>
              <a:r>
                <a:rPr lang="ru-RU" altLang="ru-RU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01.0</a:t>
              </a:r>
              <a:r>
                <a:rPr lang="en-US" altLang="ru-RU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altLang="ru-RU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.2020</a:t>
              </a:r>
              <a:endParaRPr lang="ru-RU" altLang="ru-RU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 flipV="1">
              <a:off x="1879893" y="3138388"/>
              <a:ext cx="616743" cy="356062"/>
            </a:xfrm>
            <a:prstGeom prst="straightConnector1">
              <a:avLst/>
            </a:prstGeom>
            <a:ln w="28575">
              <a:solidFill>
                <a:srgbClr val="0066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63"/>
          <p:cNvSpPr txBox="1">
            <a:spLocks noChangeArrowheads="1"/>
          </p:cNvSpPr>
          <p:nvPr/>
        </p:nvSpPr>
        <p:spPr bwMode="auto">
          <a:xfrm>
            <a:off x="5386702" y="1244089"/>
            <a:ext cx="1116383" cy="5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</a:sp3d>
        </p:spPr>
        <p:txBody>
          <a:bodyPr wrap="square" lIns="70224" tIns="35113" rIns="70224" bIns="35113">
            <a:spAutoFit/>
          </a:bodyPr>
          <a:lstStyle/>
          <a:p>
            <a:r>
              <a:rPr lang="ru-RU" altLang="ru-RU" sz="16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чем в 3 раза</a:t>
            </a:r>
            <a:endParaRPr lang="ru-RU" altLang="ru-RU" sz="16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765494" y="157058"/>
            <a:ext cx="7704856" cy="4320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defTabSz="816296">
              <a:spcBef>
                <a:spcPct val="0"/>
              </a:spcBef>
              <a:defRPr sz="2200"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Дерево связи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9" y="573528"/>
            <a:ext cx="7632847" cy="42430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662818" y="183266"/>
            <a:ext cx="7993690" cy="4320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defTabSz="816296">
              <a:spcBef>
                <a:spcPct val="0"/>
              </a:spcBef>
              <a:defRPr sz="2200"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Дерево связи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9" y="573530"/>
            <a:ext cx="7632847" cy="42749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2" y="2604454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Общая характеристика налогового администрирования налогоплательщиков строительной отрасли»</a:t>
            </a:r>
            <a:br>
              <a:rPr lang="ru-RU" sz="2200" dirty="0">
                <a:cs typeface="Arial" panose="020B0604020202020204" pitchFamily="34" charset="0"/>
              </a:rPr>
            </a:b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576" y="3615133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cs typeface="Arial" pitchFamily="34" charset="0"/>
              </a:rPr>
              <a:t>				</a:t>
            </a:r>
            <a:r>
              <a:rPr lang="ru-RU" sz="1600" b="1" dirty="0" smtClean="0"/>
              <a:t> Заместитель начальника отдела налогообложения юридических лиц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err="1" smtClean="0"/>
              <a:t>Сметанюк</a:t>
            </a:r>
            <a:r>
              <a:rPr lang="en-US" sz="1600" b="1" dirty="0" smtClean="0"/>
              <a:t> </a:t>
            </a:r>
            <a:r>
              <a:rPr lang="ru-RU" sz="1600" b="1" dirty="0" smtClean="0"/>
              <a:t>Д.А.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		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 </a:t>
            </a:r>
            <a:endParaRPr lang="ru-RU" sz="1600" b="1" dirty="0" smtClean="0"/>
          </a:p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dirty="0" smtClean="0">
                <a:cs typeface="Arial" pitchFamily="34" charset="0"/>
              </a:rPr>
              <a:t>12</a:t>
            </a:r>
            <a:r>
              <a:rPr lang="en-US" sz="2200" b="1" dirty="0" smtClean="0">
                <a:cs typeface="Arial" pitchFamily="34" charset="0"/>
              </a:rPr>
              <a:t>.</a:t>
            </a:r>
            <a:r>
              <a:rPr lang="ru-RU" sz="2200" b="1" dirty="0" smtClean="0">
                <a:cs typeface="Arial" pitchFamily="34" charset="0"/>
              </a:rPr>
              <a:t>11</a:t>
            </a:r>
            <a:r>
              <a:rPr lang="en-US" sz="2200" b="1" dirty="0" smtClean="0">
                <a:cs typeface="Arial" pitchFamily="34" charset="0"/>
              </a:rPr>
              <a:t>.20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031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dirty="0" smtClean="0">
                <a:cs typeface="Arial" pitchFamily="34" charset="0"/>
              </a:rPr>
              <a:t>12.11.</a:t>
            </a:r>
            <a:r>
              <a:rPr lang="en-US" sz="2200" b="1" dirty="0" smtClean="0">
                <a:cs typeface="Arial" pitchFamily="34" charset="0"/>
              </a:rPr>
              <a:t>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03" y="2563371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cs typeface="Arial" panose="020B0604020202020204" pitchFamily="34" charset="0"/>
              </a:rPr>
              <a:t>«Особенности налогообложения и проведения проверок в отношении риск-отраслевых направлений экономики  по организациям, осуществляющим деятельность в сфере строительства в рамках национального проекта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 «Жилье и городская среда».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«Методика планирования ВНП»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72406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4768" y="3928328"/>
            <a:ext cx="582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16296">
              <a:defRPr/>
            </a:pP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Заместитель начальника отдела </a:t>
            </a:r>
            <a:endParaRPr lang="ru-RU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r" defTabSz="816296">
              <a:defRPr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анализа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и планирования налоговых проверок </a:t>
            </a:r>
            <a:endParaRPr lang="ru-RU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r" defTabSz="816296">
              <a:defRPr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Литвиненко С.С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19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251520" y="411510"/>
            <a:ext cx="8496944" cy="360040"/>
          </a:xfrm>
          <a:noFill/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  <a:ea typeface="+mn-ea"/>
                <a:cs typeface="Times New Roman" panose="02020603050405020304" pitchFamily="18" charset="0"/>
              </a:rPr>
              <a:t>Характеристика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  <a:ea typeface="+mn-ea"/>
                <a:cs typeface="Times New Roman" panose="02020603050405020304" pitchFamily="18" charset="0"/>
              </a:rPr>
              <a:t>строительной </a:t>
            </a:r>
            <a:r>
              <a:rPr lang="ru-RU" sz="2400" dirty="0" smtClean="0">
                <a:solidFill>
                  <a:srgbClr val="0070C0"/>
                </a:solidFill>
                <a:ea typeface="+mn-ea"/>
                <a:cs typeface="Times New Roman" panose="02020603050405020304" pitchFamily="18" charset="0"/>
              </a:rPr>
              <a:t>отрасли </a:t>
            </a:r>
            <a:r>
              <a:rPr lang="ru-RU" sz="2400" dirty="0">
                <a:solidFill>
                  <a:srgbClr val="0070C0"/>
                </a:solidFill>
                <a:ea typeface="+mn-ea"/>
                <a:cs typeface="Times New Roman" panose="02020603050405020304" pitchFamily="18" charset="0"/>
              </a:rPr>
              <a:t>в Омской области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770679"/>
              </p:ext>
            </p:extLst>
          </p:nvPr>
        </p:nvGraphicFramePr>
        <p:xfrm>
          <a:off x="254893" y="1168327"/>
          <a:ext cx="4019396" cy="338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692686"/>
              </p:ext>
            </p:extLst>
          </p:nvPr>
        </p:nvGraphicFramePr>
        <p:xfrm>
          <a:off x="4118686" y="1091479"/>
          <a:ext cx="4291667" cy="358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9502"/>
            <a:ext cx="7920880" cy="648072"/>
          </a:xfrm>
          <a:noFill/>
        </p:spPr>
        <p:txBody>
          <a:bodyPr/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rgbClr val="0070C0"/>
                </a:solidFill>
                <a:latin typeface="+mn-lt"/>
                <a:ea typeface="+mn-ea"/>
                <a:cs typeface="Times New Roman" panose="02020603050405020304" pitchFamily="18" charset="0"/>
              </a:rPr>
              <a:t>Концепция системы планирования выездных налоговых проверок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18547"/>
          <a:stretch/>
        </p:blipFill>
        <p:spPr bwMode="auto">
          <a:xfrm>
            <a:off x="323528" y="1404590"/>
            <a:ext cx="3672407" cy="339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1496848"/>
            <a:ext cx="4032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529"/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Концепция – это открытый документ, разработанный с целью создания единой, открытой и понятной для налогоплательщиков и налоговых органов системы планирования выездных налоговых проверок.</a:t>
            </a:r>
          </a:p>
          <a:p>
            <a:pPr algn="just" defTabSz="913529"/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Основные принципы:</a:t>
            </a:r>
          </a:p>
          <a:p>
            <a:pPr defTabSz="913529"/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 Режим наибольшего благоприятствования для добросовестных налогоплательщиков.</a:t>
            </a:r>
          </a:p>
          <a:p>
            <a:pPr defTabSz="913529"/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 Своевременность реагирования на признаки возможного совершения налоговых правонарушений.</a:t>
            </a:r>
          </a:p>
          <a:p>
            <a:pPr defTabSz="913529"/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 Неотвратимость наказания налогоплательщиков в случае выявления нарушений законодательства о налогах и сборах.</a:t>
            </a:r>
          </a:p>
          <a:p>
            <a:pPr defTabSz="913529"/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 Обоснованность выбора объектов проверки.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4725" y="915566"/>
            <a:ext cx="8303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29"/>
            <a:r>
              <a:rPr lang="ru-RU" sz="1600" b="1" dirty="0">
                <a:solidFill>
                  <a:srgbClr val="C0504D"/>
                </a:solidFill>
              </a:rPr>
              <a:t>Применение риск-ориентированного подхода в контрольной работе официально определено в Концепции системы планирования выездных налоговых проверок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251520" y="339502"/>
            <a:ext cx="8208912" cy="648072"/>
          </a:xfrm>
          <a:noFill/>
        </p:spPr>
        <p:txBody>
          <a:bodyPr/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rgbClr val="0070C0"/>
                </a:solidFill>
                <a:latin typeface="+mn-lt"/>
              </a:rPr>
              <a:t>Удельный вес налогоплательщиков строительной отрасли, включенных в план ВНП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651728"/>
              </p:ext>
            </p:extLst>
          </p:nvPr>
        </p:nvGraphicFramePr>
        <p:xfrm>
          <a:off x="611188" y="1131590"/>
          <a:ext cx="7632700" cy="358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75856" y="987574"/>
            <a:ext cx="2160240" cy="33123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2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987574"/>
            <a:ext cx="2304256" cy="36724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1539" tIns="35770" rIns="71539" bIns="357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29"/>
            <a:r>
              <a:rPr lang="ru-RU" sz="1400" b="1" dirty="0">
                <a:solidFill>
                  <a:prstClr val="black"/>
                </a:solidFill>
              </a:rPr>
              <a:t>Информационные ресурсы налогового органа</a:t>
            </a:r>
            <a:r>
              <a:rPr lang="ru-RU" sz="1400" b="1" dirty="0" smtClean="0">
                <a:solidFill>
                  <a:prstClr val="black"/>
                </a:solidFill>
              </a:rPr>
              <a:t>:</a:t>
            </a:r>
          </a:p>
          <a:p>
            <a:pPr algn="ctr" defTabSz="913529"/>
            <a:r>
              <a:rPr lang="ru-RU" sz="1300" b="1" dirty="0" smtClean="0">
                <a:solidFill>
                  <a:prstClr val="black"/>
                </a:solidFill>
              </a:rPr>
              <a:t>регистрационные </a:t>
            </a:r>
            <a:r>
              <a:rPr lang="ru-RU" sz="1300" b="1" dirty="0">
                <a:solidFill>
                  <a:prstClr val="black"/>
                </a:solidFill>
              </a:rPr>
              <a:t>данные, данные налоговых деклараций и бухгалтерской отчетности, пояснения налогоплательщика, результаты проведенных контрольных мероприятий и др.</a:t>
            </a:r>
          </a:p>
          <a:p>
            <a:pPr algn="ctr" defTabSz="913529"/>
            <a:r>
              <a:rPr lang="ru-RU" sz="1300" b="1" dirty="0">
                <a:solidFill>
                  <a:prstClr val="black"/>
                </a:solidFill>
              </a:rPr>
              <a:t>Сведения, поступающие из внешних </a:t>
            </a:r>
            <a:r>
              <a:rPr lang="ru-RU" sz="1300" b="1" dirty="0" smtClean="0">
                <a:solidFill>
                  <a:prstClr val="black"/>
                </a:solidFill>
              </a:rPr>
              <a:t>источников</a:t>
            </a:r>
          </a:p>
          <a:p>
            <a:pPr algn="ctr" defTabSz="913529"/>
            <a:r>
              <a:rPr lang="ru-RU" sz="1300" b="1" dirty="0" smtClean="0">
                <a:solidFill>
                  <a:prstClr val="black"/>
                </a:solidFill>
              </a:rPr>
              <a:t>Рабочая группа по межведомственному взаимодействию</a:t>
            </a:r>
          </a:p>
          <a:p>
            <a:pPr algn="ctr" defTabSz="913529"/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48510" y="969308"/>
            <a:ext cx="2505992" cy="21718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1539" tIns="35770" rIns="71539" bIns="357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29"/>
            <a:r>
              <a:rPr lang="ru-RU" sz="1400" b="1" dirty="0">
                <a:solidFill>
                  <a:prstClr val="black"/>
                </a:solidFill>
              </a:rPr>
              <a:t>Сведения, поступающие из внешних источников: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 defTabSz="913529"/>
            <a:r>
              <a:rPr lang="ru-RU" sz="1200" b="1" dirty="0">
                <a:solidFill>
                  <a:prstClr val="black"/>
                </a:solidFill>
              </a:rPr>
              <a:t>Информация о фактах или признаках совершения налогового правонарушения, поступающая в инициативном порядке из контролирующих, правоохранительных органов, информация из заявлений граждан, жалоб и др.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8144" y="3291831"/>
            <a:ext cx="2304256" cy="14401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1539" tIns="35770" rIns="71539" bIns="357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29"/>
            <a:r>
              <a:rPr lang="ru-RU" sz="1400" b="1" dirty="0">
                <a:solidFill>
                  <a:prstClr val="black"/>
                </a:solidFill>
              </a:rPr>
              <a:t>Информация, поступающая на постоянной основе в рамках заключенных соглашений с ФНС России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059585"/>
            <a:ext cx="2016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529"/>
            <a:r>
              <a:rPr lang="ru-RU" sz="1400" b="1" dirty="0">
                <a:solidFill>
                  <a:prstClr val="white"/>
                </a:solidFill>
              </a:rPr>
              <a:t>Анализ и оценка зон налоговых рисков</a:t>
            </a:r>
          </a:p>
          <a:p>
            <a:pPr algn="ctr" defTabSz="913529"/>
            <a:r>
              <a:rPr lang="ru-RU" sz="1400" b="1" dirty="0">
                <a:solidFill>
                  <a:prstClr val="white"/>
                </a:solidFill>
              </a:rPr>
              <a:t>с использованием программно- аналитических комплексов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771800" y="2211712"/>
            <a:ext cx="504056" cy="72008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29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10800000">
            <a:off x="5436096" y="1779663"/>
            <a:ext cx="432048" cy="57606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29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5436096" y="3435846"/>
            <a:ext cx="432048" cy="57606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29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86797"/>
            <a:ext cx="8352928" cy="628769"/>
          </a:xfrm>
          <a:prstGeom prst="rect">
            <a:avLst/>
          </a:prstGeom>
        </p:spPr>
        <p:txBody>
          <a:bodyPr vert="horz" wrap="none" lIns="81605" tIns="40803" rIns="81605" bIns="40803" rtlCol="0" anchor="ctr">
            <a:noAutofit/>
          </a:bodyPr>
          <a:lstStyle/>
          <a:p>
            <a:pPr algn="ctr" defTabSz="816051"/>
            <a:r>
              <a:rPr lang="ru-RU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Выявление налогоплательщиков с высокими </a:t>
            </a:r>
            <a:endParaRPr lang="ru-RU" sz="24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816051"/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налоговыми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рисками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40219" t="14181" r="14357" b="10857"/>
          <a:stretch/>
        </p:blipFill>
        <p:spPr bwMode="auto">
          <a:xfrm>
            <a:off x="3273507" y="2473138"/>
            <a:ext cx="2162587" cy="1826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5180" y="2859782"/>
            <a:ext cx="432048" cy="1440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3723878"/>
            <a:ext cx="406858" cy="1440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2417" y="3704260"/>
            <a:ext cx="296820" cy="1440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5027" y="4083919"/>
            <a:ext cx="296820" cy="1440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0408" y="4067434"/>
            <a:ext cx="296820" cy="1440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8214" y="4137235"/>
            <a:ext cx="296820" cy="1440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3507" y="4083919"/>
            <a:ext cx="148410" cy="1253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323528" y="411510"/>
            <a:ext cx="8208912" cy="432048"/>
          </a:xfrm>
          <a:noFill/>
        </p:spPr>
        <p:txBody>
          <a:bodyPr/>
          <a:lstStyle/>
          <a:p>
            <a:r>
              <a:rPr lang="ru-RU" sz="22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Схема № 1</a:t>
            </a:r>
            <a:endParaRPr lang="ru-RU" sz="2200" spc="1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71550"/>
            <a:ext cx="2376264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646052"/>
            <a:ext cx="1709136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Заказчик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580112" y="335520"/>
            <a:ext cx="2534453" cy="10081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Строительный объект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60856" y="1915323"/>
            <a:ext cx="1512168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1524080"/>
            <a:ext cx="4641664" cy="75963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Фактический исполнитель – подрядчик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698" y="2684444"/>
            <a:ext cx="222502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Несогласованный субподрядчик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0112" y="2591939"/>
            <a:ext cx="1884596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Согласованный субподрядчик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3026676" y="970088"/>
            <a:ext cx="537211" cy="553992"/>
            <a:chOff x="3026680" y="970088"/>
            <a:chExt cx="393086" cy="553992"/>
          </a:xfrm>
        </p:grpSpPr>
        <p:cxnSp>
          <p:nvCxnSpPr>
            <p:cNvPr id="19" name="Прямая соединительная линия 18"/>
            <p:cNvCxnSpPr>
              <a:stCxn id="7" idx="1"/>
            </p:cNvCxnSpPr>
            <p:nvPr/>
          </p:nvCxnSpPr>
          <p:spPr>
            <a:xfrm flipH="1">
              <a:off x="3026681" y="970088"/>
              <a:ext cx="3930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026680" y="970088"/>
              <a:ext cx="0" cy="553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Умножение 26"/>
          <p:cNvSpPr/>
          <p:nvPr/>
        </p:nvSpPr>
        <p:spPr>
          <a:xfrm>
            <a:off x="1194284" y="2083466"/>
            <a:ext cx="955160" cy="57606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708624" y="1939450"/>
            <a:ext cx="756084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!!!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6698" y="3453356"/>
            <a:ext cx="3748052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Фиктивный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документооборот и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обналичивание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денежных средств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11999" y="1890355"/>
            <a:ext cx="537211" cy="553992"/>
            <a:chOff x="3026680" y="970088"/>
            <a:chExt cx="393086" cy="553992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026681" y="970088"/>
              <a:ext cx="3930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3026680" y="970088"/>
              <a:ext cx="0" cy="553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 flipH="1">
            <a:off x="5976831" y="1903899"/>
            <a:ext cx="537211" cy="553992"/>
            <a:chOff x="3026680" y="970088"/>
            <a:chExt cx="393086" cy="553992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026681" y="970088"/>
              <a:ext cx="3930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3026680" y="970088"/>
              <a:ext cx="0" cy="553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323528" y="411510"/>
            <a:ext cx="8208912" cy="432048"/>
          </a:xfrm>
          <a:noFill/>
        </p:spPr>
        <p:txBody>
          <a:bodyPr/>
          <a:lstStyle/>
          <a:p>
            <a:r>
              <a:rPr lang="ru-RU" sz="22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Схема № 2</a:t>
            </a:r>
            <a:endParaRPr lang="ru-RU" sz="2200" spc="1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71550"/>
            <a:ext cx="2376264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668" y="1006061"/>
            <a:ext cx="1709136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Заказчик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0856" y="1915323"/>
            <a:ext cx="1512168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8872" y="456414"/>
            <a:ext cx="3228511" cy="9001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Отсутствует товар.  Цель </a:t>
            </a:r>
            <a:r>
              <a:rPr lang="ru-RU" sz="1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налогоплательщика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завышение расходов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2756214"/>
            <a:ext cx="2520433" cy="12556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Приобретение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необходимого объема товара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15617" y="1330096"/>
            <a:ext cx="2506050" cy="1426117"/>
            <a:chOff x="1464795" y="965506"/>
            <a:chExt cx="2156867" cy="1206646"/>
          </a:xfrm>
        </p:grpSpPr>
        <p:sp>
          <p:nvSpPr>
            <p:cNvPr id="13" name="TextBox 12"/>
            <p:cNvSpPr txBox="1"/>
            <p:nvPr/>
          </p:nvSpPr>
          <p:spPr>
            <a:xfrm>
              <a:off x="1464795" y="1379607"/>
              <a:ext cx="1590092" cy="792545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marL="0" marR="0" indent="0" algn="ctr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Поставщик реальный</a:t>
              </a: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3026671" y="965506"/>
              <a:ext cx="594991" cy="558574"/>
              <a:chOff x="3026680" y="965506"/>
              <a:chExt cx="435365" cy="558574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3026680" y="965506"/>
                <a:ext cx="4353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3026680" y="970088"/>
                <a:ext cx="0" cy="5539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Умножение 26"/>
          <p:cNvSpPr/>
          <p:nvPr/>
        </p:nvSpPr>
        <p:spPr>
          <a:xfrm>
            <a:off x="5858616" y="1330097"/>
            <a:ext cx="955160" cy="57606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44008" y="2940678"/>
            <a:ext cx="3384376" cy="9272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Фиктивный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документооборот и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обналичивание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денежных средств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flipH="1">
            <a:off x="4788024" y="1312204"/>
            <a:ext cx="2463648" cy="1444008"/>
            <a:chOff x="1973795" y="1215426"/>
            <a:chExt cx="1837785" cy="1031728"/>
          </a:xfrm>
        </p:grpSpPr>
        <p:sp>
          <p:nvSpPr>
            <p:cNvPr id="24" name="TextBox 23"/>
            <p:cNvSpPr txBox="1"/>
            <p:nvPr/>
          </p:nvSpPr>
          <p:spPr>
            <a:xfrm>
              <a:off x="1973795" y="1524611"/>
              <a:ext cx="1837785" cy="722543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marL="0" marR="0" indent="0" algn="ctr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Поставщик фиктивный</a:t>
              </a: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035148" y="1215426"/>
              <a:ext cx="537210" cy="386702"/>
              <a:chOff x="3032877" y="1215426"/>
              <a:chExt cx="393085" cy="386702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3032877" y="1215426"/>
                <a:ext cx="3930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 flipH="1">
                <a:off x="3032877" y="1228210"/>
                <a:ext cx="0" cy="373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323528" y="483518"/>
            <a:ext cx="8136904" cy="432048"/>
          </a:xfrm>
          <a:noFill/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Итоги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доклада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endParaRPr lang="ru-RU" sz="2200" spc="100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7574"/>
            <a:ext cx="7776864" cy="3240360"/>
          </a:xfrm>
        </p:spPr>
        <p:txBody>
          <a:bodyPr/>
          <a:lstStyle/>
          <a:p>
            <a:pPr algn="ctr"/>
            <a:endParaRPr lang="ru-RU" sz="1800" i="1" dirty="0" smtClean="0">
              <a:latin typeface="+mn-lt"/>
            </a:endParaRPr>
          </a:p>
          <a:p>
            <a:pPr algn="ctr"/>
            <a:r>
              <a:rPr lang="ru-RU" sz="1800" i="1" dirty="0" smtClean="0">
                <a:latin typeface="+mn-lt"/>
              </a:rPr>
              <a:t>Миссия </a:t>
            </a:r>
            <a:r>
              <a:rPr lang="ru-RU" sz="1800" i="1" dirty="0">
                <a:latin typeface="+mn-lt"/>
              </a:rPr>
              <a:t>ФНС России - высокое качество услуг и комфортные условия для уплаты налогов при эффективном противодействии схемам незаконного уклонения от уплаты налогов для обеспечения справедливых и равных для всех условий ведения бизнеса</a:t>
            </a:r>
            <a:r>
              <a:rPr lang="ru-RU" sz="1800" i="1" dirty="0" smtClean="0">
                <a:latin typeface="+mn-lt"/>
              </a:rPr>
              <a:t>.</a:t>
            </a:r>
          </a:p>
          <a:p>
            <a:pPr algn="ctr"/>
            <a:endParaRPr lang="ru-RU" sz="1800" i="1" dirty="0" smtClean="0">
              <a:latin typeface="+mn-lt"/>
            </a:endParaRPr>
          </a:p>
          <a:p>
            <a:pPr algn="ctr"/>
            <a:r>
              <a:rPr lang="ru-RU" sz="1800" i="1" dirty="0" smtClean="0">
                <a:latin typeface="+mn-lt"/>
              </a:rPr>
              <a:t>Ведение открытого диалога с налогоплательщиками и поддержание высокого уровня чистоты среды в регионе.</a:t>
            </a:r>
          </a:p>
          <a:p>
            <a:pPr algn="ctr"/>
            <a:endParaRPr lang="ru-RU" sz="1600" i="1" dirty="0" smtClean="0">
              <a:latin typeface="+mn-lt"/>
            </a:endParaRPr>
          </a:p>
          <a:p>
            <a:pPr algn="ctr"/>
            <a:endParaRPr lang="ru-RU" sz="16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8301088"/>
              </p:ext>
            </p:extLst>
          </p:nvPr>
        </p:nvGraphicFramePr>
        <p:xfrm>
          <a:off x="208990" y="1275907"/>
          <a:ext cx="3863280" cy="361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387905" y="314253"/>
            <a:ext cx="8224468" cy="727737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400" dirty="0" smtClean="0">
                <a:solidFill>
                  <a:srgbClr val="0070C0"/>
                </a:solidFill>
              </a:rPr>
              <a:t>Поступления выросли как по участникам нацпроекта, так и по строительной отрасли в целом </a:t>
            </a:r>
            <a:r>
              <a:rPr lang="ru-RU" altLang="ru-RU" sz="2400" b="0" dirty="0" smtClean="0">
                <a:solidFill>
                  <a:srgbClr val="0070C0"/>
                </a:solidFill>
              </a:rPr>
              <a:t>(млн рублей)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97999466"/>
              </p:ext>
            </p:extLst>
          </p:nvPr>
        </p:nvGraphicFramePr>
        <p:xfrm>
          <a:off x="4720856" y="1084521"/>
          <a:ext cx="3811584" cy="378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366336" y="4100343"/>
            <a:ext cx="2061376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3056">
              <a:spcBef>
                <a:spcPct val="0"/>
              </a:spcBef>
            </a:pPr>
            <a:r>
              <a:rPr lang="ru-RU" sz="2100" b="1" dirty="0" smtClean="0">
                <a:solidFill>
                  <a:srgbClr val="4F81BD"/>
                </a:solidFill>
              </a:rPr>
              <a:t>Налоговые</a:t>
            </a:r>
          </a:p>
          <a:p>
            <a:pPr algn="ctr" defTabSz="1043056">
              <a:spcBef>
                <a:spcPct val="0"/>
              </a:spcBef>
            </a:pPr>
            <a:r>
              <a:rPr lang="ru-RU" sz="2100" b="1" dirty="0" smtClean="0">
                <a:solidFill>
                  <a:srgbClr val="4F81BD"/>
                </a:solidFill>
              </a:rPr>
              <a:t>поступления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563888" y="2296676"/>
            <a:ext cx="1656184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3056">
              <a:spcBef>
                <a:spcPct val="0"/>
              </a:spcBef>
            </a:pPr>
            <a:r>
              <a:rPr lang="ru-RU" sz="2100" b="1" dirty="0" smtClean="0">
                <a:solidFill>
                  <a:srgbClr val="C0504D"/>
                </a:solidFill>
              </a:rPr>
              <a:t>Страховые</a:t>
            </a:r>
          </a:p>
          <a:p>
            <a:pPr algn="ctr" defTabSz="1043056">
              <a:spcBef>
                <a:spcPct val="0"/>
              </a:spcBef>
            </a:pPr>
            <a:r>
              <a:rPr lang="ru-RU" sz="2100" b="1" dirty="0" smtClean="0">
                <a:solidFill>
                  <a:srgbClr val="C0504D"/>
                </a:solidFill>
              </a:rPr>
              <a:t>взносы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2" y="2604454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Выездной контроль администрирования налогоплательщиков, осуществляющих деятельность в сфере строительства по итогам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2019 </a:t>
            </a:r>
            <a:r>
              <a:rPr lang="ru-RU" sz="2200" dirty="0">
                <a:cs typeface="Arial" panose="020B0604020202020204" pitchFamily="34" charset="0"/>
              </a:rPr>
              <a:t>года и 9 месяцев 2020 </a:t>
            </a:r>
            <a:r>
              <a:rPr lang="ru-RU" sz="2200" dirty="0" smtClean="0">
                <a:cs typeface="Arial" panose="020B0604020202020204" pitchFamily="34" charset="0"/>
              </a:rPr>
              <a:t>года»</a:t>
            </a:r>
            <a:r>
              <a:rPr lang="ru-RU" sz="2200" dirty="0">
                <a:cs typeface="Arial" panose="020B0604020202020204" pitchFamily="34" charset="0"/>
              </a:rPr>
              <a:t/>
            </a:r>
            <a:br>
              <a:rPr lang="ru-RU" sz="2200" dirty="0">
                <a:cs typeface="Arial" panose="020B0604020202020204" pitchFamily="34" charset="0"/>
              </a:rPr>
            </a:b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576" y="3918704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cs typeface="Arial" pitchFamily="34" charset="0"/>
              </a:rPr>
              <a:t>				</a:t>
            </a:r>
            <a:r>
              <a:rPr lang="ru-RU" sz="1600" b="1" dirty="0"/>
              <a:t> Начальник контрольного отдела 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err="1" smtClean="0"/>
              <a:t>Скипина</a:t>
            </a:r>
            <a:r>
              <a:rPr lang="ru-RU" sz="1600" b="1" dirty="0"/>
              <a:t> Т.С.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		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 </a:t>
            </a:r>
            <a:endParaRPr lang="ru-RU" sz="1600" b="1" dirty="0" smtClean="0"/>
          </a:p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dirty="0" smtClean="0">
                <a:cs typeface="Arial" pitchFamily="34" charset="0"/>
              </a:rPr>
              <a:t>12</a:t>
            </a:r>
            <a:r>
              <a:rPr lang="en-US" sz="2200" b="1" dirty="0" smtClean="0">
                <a:cs typeface="Arial" pitchFamily="34" charset="0"/>
              </a:rPr>
              <a:t>.</a:t>
            </a:r>
            <a:r>
              <a:rPr lang="ru-RU" sz="2200" b="1" dirty="0" smtClean="0">
                <a:cs typeface="Arial" pitchFamily="34" charset="0"/>
              </a:rPr>
              <a:t>11</a:t>
            </a:r>
            <a:r>
              <a:rPr lang="en-US" sz="2200" b="1" dirty="0" smtClean="0">
                <a:cs typeface="Arial" pitchFamily="34" charset="0"/>
              </a:rPr>
              <a:t>.20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194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27769"/>
            <a:ext cx="809625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124272" y="267493"/>
            <a:ext cx="8928991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44" tIns="40772" rIns="81544" bIns="40772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16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Calibri"/>
              </a:rPr>
              <a:t>Информационное взаимодействие и прозрачность взаимоотношений</a:t>
            </a:r>
            <a:endParaRPr lang="ru-RU" altLang="ru-RU" sz="22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6" y="2840635"/>
            <a:ext cx="554970" cy="5549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6" y="1213144"/>
            <a:ext cx="554970" cy="5549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6" y="2013153"/>
            <a:ext cx="554970" cy="554970"/>
          </a:xfrm>
          <a:prstGeom prst="rect">
            <a:avLst/>
          </a:prstGeom>
        </p:spPr>
      </p:pic>
      <p:sp>
        <p:nvSpPr>
          <p:cNvPr id="2" name="Штриховая стрелка вправо 1"/>
          <p:cNvSpPr/>
          <p:nvPr/>
        </p:nvSpPr>
        <p:spPr>
          <a:xfrm rot="5400000">
            <a:off x="4660272" y="3161399"/>
            <a:ext cx="760222" cy="749774"/>
          </a:xfrm>
          <a:prstGeom prst="stripedRightArrow">
            <a:avLst>
              <a:gd name="adj1" fmla="val 39837"/>
              <a:gd name="adj2" fmla="val 50000"/>
            </a:avLst>
          </a:prstGeom>
          <a:solidFill>
            <a:srgbClr val="99D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l" defTabSz="816296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9C73350-8882-4938-8660-22DF16F12EAB}" type="slidenum">
              <a:rPr lang="ru-RU" sz="2100" smtClean="0">
                <a:solidFill>
                  <a:prstClr val="white"/>
                </a:solidFill>
              </a:rPr>
              <a:pPr algn="ctr">
                <a:defRPr/>
              </a:pPr>
              <a:t>30</a:t>
            </a:fld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83" y="3948113"/>
            <a:ext cx="32004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251520" y="267493"/>
            <a:ext cx="8655496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44" tIns="40772" rIns="81544" bIns="40772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16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latin typeface="+mn-lt"/>
              </a:rPr>
              <a:t>Результаты </a:t>
            </a:r>
            <a:r>
              <a:rPr lang="ru-RU" sz="2200" b="1" dirty="0" smtClean="0">
                <a:solidFill>
                  <a:srgbClr val="0070C0"/>
                </a:solidFill>
                <a:latin typeface="+mn-lt"/>
              </a:rPr>
              <a:t>контрольно-аналитической работы</a:t>
            </a:r>
            <a:r>
              <a:rPr lang="en-US" sz="2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+mn-lt"/>
              </a:rPr>
              <a:t>налоговых органов и самостоятельной оценки налогоплательщиками налоговых рисков </a:t>
            </a:r>
            <a:endParaRPr lang="ru-RU" sz="2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31856262"/>
              </p:ext>
            </p:extLst>
          </p:nvPr>
        </p:nvGraphicFramePr>
        <p:xfrm>
          <a:off x="755576" y="1203598"/>
          <a:ext cx="7200800" cy="287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2"/>
          <p:cNvSpPr txBox="1">
            <a:spLocks/>
          </p:cNvSpPr>
          <p:nvPr/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l" defTabSz="816296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9C73350-8882-4938-8660-22DF16F12EAB}" type="slidenum">
              <a:rPr lang="ru-RU" sz="2100" smtClean="0">
                <a:solidFill>
                  <a:prstClr val="white"/>
                </a:solidFill>
              </a:rPr>
              <a:pPr algn="ctr">
                <a:defRPr/>
              </a:pPr>
              <a:t>31</a:t>
            </a:fld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292280" y="317054"/>
            <a:ext cx="8851720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44" tIns="40772" rIns="81544" bIns="40772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16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latin typeface="Calibri"/>
              </a:rPr>
              <a:t>Результаты </a:t>
            </a:r>
            <a:r>
              <a:rPr lang="ru-RU" sz="2200" b="1" dirty="0" smtClean="0">
                <a:solidFill>
                  <a:srgbClr val="0070C0"/>
                </a:solidFill>
                <a:latin typeface="Calibri"/>
              </a:rPr>
              <a:t>риск-ориентированного подхода</a:t>
            </a:r>
            <a:endParaRPr lang="en-US" sz="2200" b="1" dirty="0" smtClean="0">
              <a:solidFill>
                <a:srgbClr val="0070C0"/>
              </a:solidFill>
              <a:latin typeface="Calibri"/>
            </a:endParaRPr>
          </a:p>
          <a:p>
            <a:pPr algn="ctr" defTabSz="816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latin typeface="Calibri"/>
              </a:rPr>
              <a:t>з</a:t>
            </a:r>
            <a:r>
              <a:rPr lang="ru-RU" sz="2200" b="1" dirty="0" smtClean="0">
                <a:solidFill>
                  <a:srgbClr val="0070C0"/>
                </a:solidFill>
                <a:latin typeface="Calibri"/>
              </a:rPr>
              <a:t>а 2019 год и 9 месяцев 2020 года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0531767"/>
              </p:ext>
            </p:extLst>
          </p:nvPr>
        </p:nvGraphicFramePr>
        <p:xfrm>
          <a:off x="683568" y="1253595"/>
          <a:ext cx="7752580" cy="297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2029260" y="4248689"/>
            <a:ext cx="5802194" cy="481262"/>
            <a:chOff x="4049683" y="4262330"/>
            <a:chExt cx="4578058" cy="48126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49683" y="4322930"/>
              <a:ext cx="2106493" cy="360062"/>
              <a:chOff x="890385" y="3672405"/>
              <a:chExt cx="2106472" cy="36006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890385" y="3744417"/>
                <a:ext cx="711818" cy="215993"/>
              </a:xfrm>
              <a:prstGeom prst="rect">
                <a:avLst/>
              </a:prstGeom>
              <a:solidFill>
                <a:srgbClr val="07518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3"/>
              <p:cNvSpPr txBox="1"/>
              <p:nvPr/>
            </p:nvSpPr>
            <p:spPr>
              <a:xfrm>
                <a:off x="1602297" y="3672405"/>
                <a:ext cx="1394560" cy="36006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3056" fontAlgn="auto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prstClr val="black"/>
                    </a:solidFill>
                  </a:rPr>
                  <a:t>Количество ВНП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6259253" y="4262330"/>
              <a:ext cx="2368488" cy="481262"/>
              <a:chOff x="890385" y="3611805"/>
              <a:chExt cx="2368465" cy="48126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890385" y="3744417"/>
                <a:ext cx="711818" cy="2159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3"/>
              <p:cNvSpPr txBox="1"/>
              <p:nvPr/>
            </p:nvSpPr>
            <p:spPr>
              <a:xfrm>
                <a:off x="1602297" y="3611805"/>
                <a:ext cx="1656553" cy="48126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3056" fontAlgn="auto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prstClr val="black"/>
                    </a:solidFill>
                  </a:rPr>
                  <a:t>Эффективность</a:t>
                </a:r>
                <a:r>
                  <a:rPr lang="en-US" sz="1200" b="1" dirty="0" smtClean="0">
                    <a:solidFill>
                      <a:prstClr val="black"/>
                    </a:solidFill>
                  </a:rPr>
                  <a:t>1 </a:t>
                </a:r>
                <a:r>
                  <a:rPr lang="ru-RU" sz="1200" b="1" dirty="0" smtClean="0">
                    <a:solidFill>
                      <a:prstClr val="black"/>
                    </a:solidFill>
                  </a:rPr>
                  <a:t>ВНП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051720" y="2618307"/>
            <a:ext cx="728436" cy="3096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Calibri"/>
              </a:rPr>
              <a:t>7,98</a:t>
            </a: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l" defTabSz="816296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9C73350-8882-4938-8660-22DF16F12EAB}" type="slidenum">
              <a:rPr lang="ru-RU" sz="2100" smtClean="0">
                <a:solidFill>
                  <a:prstClr val="white"/>
                </a:solidFill>
              </a:rPr>
              <a:pPr algn="ctr">
                <a:defRPr/>
              </a:pPr>
              <a:t>32</a:t>
            </a:fld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251520" y="267493"/>
            <a:ext cx="8655496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44" tIns="40772" rIns="81544" bIns="40772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16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Calibri"/>
              </a:rPr>
              <a:t>Приоритет налогового контроля – отрасль «строительство»</a:t>
            </a:r>
            <a:endParaRPr lang="ru-RU" altLang="ru-RU" sz="22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l" defTabSz="816296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9C73350-8882-4938-8660-22DF16F12EAB}" type="slidenum">
              <a:rPr lang="ru-RU" sz="2100" smtClean="0">
                <a:solidFill>
                  <a:prstClr val="white"/>
                </a:solidFill>
              </a:rPr>
              <a:pPr algn="ctr">
                <a:defRPr/>
              </a:pPr>
              <a:t>33</a:t>
            </a:fld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2" y="851896"/>
            <a:ext cx="778510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5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</a:t>
            </a:r>
            <a:r>
              <a:rPr lang="en-US" sz="2200" dirty="0" smtClean="0">
                <a:cs typeface="Arial" panose="020B0604020202020204" pitchFamily="34" charset="0"/>
              </a:rPr>
              <a:t>20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5429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dirty="0" smtClean="0">
                <a:cs typeface="Arial" pitchFamily="34" charset="0"/>
              </a:rPr>
              <a:t>12</a:t>
            </a:r>
            <a:r>
              <a:rPr lang="en-US" sz="2200" b="1" dirty="0" smtClean="0">
                <a:cs typeface="Arial" pitchFamily="34" charset="0"/>
              </a:rPr>
              <a:t>.</a:t>
            </a:r>
            <a:r>
              <a:rPr lang="ru-RU" sz="2200" b="1" dirty="0" smtClean="0">
                <a:cs typeface="Arial" pitchFamily="34" charset="0"/>
              </a:rPr>
              <a:t>11</a:t>
            </a:r>
            <a:r>
              <a:rPr lang="en-US" sz="2200" b="1" dirty="0" smtClean="0">
                <a:cs typeface="Arial" pitchFamily="34" charset="0"/>
              </a:rPr>
              <a:t>.2020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8277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46884853"/>
              </p:ext>
            </p:extLst>
          </p:nvPr>
        </p:nvGraphicFramePr>
        <p:xfrm>
          <a:off x="179512" y="1059582"/>
          <a:ext cx="4320480" cy="404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600556" y="271722"/>
            <a:ext cx="7632699" cy="946150"/>
          </a:xfrm>
        </p:spPr>
        <p:txBody>
          <a:bodyPr/>
          <a:lstStyle/>
          <a:p>
            <a:pPr algn="ctr"/>
            <a:r>
              <a:rPr lang="ru-RU" altLang="ru-RU" sz="2600" dirty="0" smtClean="0">
                <a:solidFill>
                  <a:srgbClr val="0070C0"/>
                </a:solidFill>
              </a:rPr>
              <a:t>Участники нацпроекта в составе </a:t>
            </a:r>
            <a:br>
              <a:rPr lang="ru-RU" altLang="ru-RU" sz="2600" dirty="0" smtClean="0">
                <a:solidFill>
                  <a:srgbClr val="0070C0"/>
                </a:solidFill>
              </a:rPr>
            </a:br>
            <a:r>
              <a:rPr lang="ru-RU" altLang="ru-RU" sz="2600" dirty="0" smtClean="0">
                <a:solidFill>
                  <a:srgbClr val="0070C0"/>
                </a:solidFill>
              </a:rPr>
              <a:t>строительной отрасли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62166376"/>
              </p:ext>
            </p:extLst>
          </p:nvPr>
        </p:nvGraphicFramePr>
        <p:xfrm>
          <a:off x="4283968" y="1059582"/>
          <a:ext cx="4320480" cy="404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166316" y="1643770"/>
            <a:ext cx="2664296" cy="7612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rmAutofit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3056">
              <a:spcBef>
                <a:spcPct val="0"/>
              </a:spcBef>
            </a:pPr>
            <a:r>
              <a:rPr lang="ru-RU" sz="2200" b="1" dirty="0" smtClean="0">
                <a:solidFill>
                  <a:srgbClr val="4F81BD"/>
                </a:solidFill>
              </a:rPr>
              <a:t>Участники нацпроекта</a:t>
            </a: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5292080" y="2058530"/>
            <a:ext cx="1008112" cy="36920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10800000" flipV="1">
            <a:off x="2699792" y="2058530"/>
            <a:ext cx="1008112" cy="36920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35044402"/>
              </p:ext>
            </p:extLst>
          </p:nvPr>
        </p:nvGraphicFramePr>
        <p:xfrm>
          <a:off x="4561366" y="1563638"/>
          <a:ext cx="3971073" cy="325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611634" y="271722"/>
            <a:ext cx="7632699" cy="946150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0070C0"/>
                </a:solidFill>
              </a:rPr>
              <a:t>Наибольшая доля налоговых </a:t>
            </a:r>
            <a:r>
              <a:rPr lang="ru-RU" sz="2500" dirty="0" smtClean="0">
                <a:solidFill>
                  <a:srgbClr val="0070C0"/>
                </a:solidFill>
              </a:rPr>
              <a:t>платежей строителей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приходится на НДС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ru-RU" sz="2500" dirty="0" smtClean="0">
                <a:solidFill>
                  <a:srgbClr val="0070C0"/>
                </a:solidFill>
              </a:rPr>
              <a:t>и НДФЛ</a:t>
            </a:r>
            <a:endParaRPr lang="ru-RU" altLang="ru-RU" sz="2500" b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46956752"/>
              </p:ext>
            </p:extLst>
          </p:nvPr>
        </p:nvGraphicFramePr>
        <p:xfrm>
          <a:off x="489098" y="1563639"/>
          <a:ext cx="3938886" cy="316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24128" y="2571750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360200"/>
            <a:ext cx="3888432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200" b="1" dirty="0" smtClean="0">
                <a:solidFill>
                  <a:prstClr val="black"/>
                </a:solidFill>
                <a:cs typeface="Arial" pitchFamily="34" charset="0"/>
              </a:rPr>
              <a:t>Строительная отрасль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1360200"/>
            <a:ext cx="4032448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200" b="1" dirty="0" smtClean="0">
                <a:solidFill>
                  <a:prstClr val="black"/>
                </a:solidFill>
                <a:cs typeface="Arial" pitchFamily="34" charset="0"/>
              </a:rPr>
              <a:t>Участники нацпроекта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7050197"/>
              </p:ext>
            </p:extLst>
          </p:nvPr>
        </p:nvGraphicFramePr>
        <p:xfrm>
          <a:off x="215516" y="1491630"/>
          <a:ext cx="4248472" cy="327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8" name="Заголовок 8"/>
          <p:cNvSpPr>
            <a:spLocks noGrp="1"/>
          </p:cNvSpPr>
          <p:nvPr>
            <p:ph type="title"/>
          </p:nvPr>
        </p:nvSpPr>
        <p:spPr>
          <a:xfrm>
            <a:off x="546733" y="356783"/>
            <a:ext cx="7632699" cy="94615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Значительное количество строителей применяют общую систему </a:t>
            </a:r>
            <a:r>
              <a:rPr lang="ru-RU" sz="2800" dirty="0">
                <a:solidFill>
                  <a:srgbClr val="0070C0"/>
                </a:solidFill>
              </a:rPr>
              <a:t>налогообложения</a:t>
            </a:r>
            <a:endParaRPr lang="ru-RU" altLang="ru-RU" sz="26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48228686"/>
              </p:ext>
            </p:extLst>
          </p:nvPr>
        </p:nvGraphicFramePr>
        <p:xfrm>
          <a:off x="4216484" y="1491630"/>
          <a:ext cx="4248472" cy="327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4443958"/>
            <a:ext cx="3744416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defTabSz="1043056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398963"/>
            <a:ext cx="8079110" cy="47704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ОСН – общая система налогообложения; УСН – упрощенная система налогообложения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90924213"/>
              </p:ext>
            </p:extLst>
          </p:nvPr>
        </p:nvGraphicFramePr>
        <p:xfrm>
          <a:off x="4355976" y="1491630"/>
          <a:ext cx="4176464" cy="342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395536" y="250457"/>
            <a:ext cx="8291263" cy="94615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70C0"/>
                </a:solidFill>
              </a:rPr>
              <a:t>Динамика поступлений строительной отрасли </a:t>
            </a:r>
            <a:r>
              <a:rPr lang="ru-RU" altLang="ru-RU" sz="2400" b="0" dirty="0" smtClean="0">
                <a:solidFill>
                  <a:srgbClr val="0070C0"/>
                </a:solidFill>
              </a:rPr>
              <a:t>(млн рублей)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25771325"/>
              </p:ext>
            </p:extLst>
          </p:nvPr>
        </p:nvGraphicFramePr>
        <p:xfrm>
          <a:off x="179512" y="1491630"/>
          <a:ext cx="4248472" cy="342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352580"/>
            <a:ext cx="3888432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200" b="1" dirty="0" smtClean="0">
                <a:solidFill>
                  <a:prstClr val="black"/>
                </a:solidFill>
                <a:cs typeface="Arial" pitchFamily="34" charset="0"/>
              </a:rPr>
              <a:t>Строительная отрасль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352580"/>
            <a:ext cx="3960440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200" b="1" dirty="0" smtClean="0">
                <a:solidFill>
                  <a:prstClr val="black"/>
                </a:solidFill>
                <a:cs typeface="Arial" pitchFamily="34" charset="0"/>
              </a:rPr>
              <a:t>Участники нацпроекта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18381" y="1352580"/>
            <a:ext cx="25603" cy="3519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8"/>
          <p:cNvSpPr>
            <a:spLocks noGrp="1"/>
          </p:cNvSpPr>
          <p:nvPr>
            <p:ph type="title"/>
          </p:nvPr>
        </p:nvSpPr>
        <p:spPr>
          <a:xfrm>
            <a:off x="647564" y="378047"/>
            <a:ext cx="7632699" cy="946150"/>
          </a:xfrm>
        </p:spPr>
        <p:txBody>
          <a:bodyPr/>
          <a:lstStyle/>
          <a:p>
            <a:pPr algn="ctr"/>
            <a:r>
              <a:rPr lang="ru-RU" altLang="ru-RU" sz="2300" dirty="0" smtClean="0">
                <a:solidFill>
                  <a:srgbClr val="0070C0"/>
                </a:solidFill>
              </a:rPr>
              <a:t>Снизилось количество физических лиц, получивших доход у работодателей – участников нацпроекта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7771327"/>
              </p:ext>
            </p:extLst>
          </p:nvPr>
        </p:nvGraphicFramePr>
        <p:xfrm>
          <a:off x="2195736" y="1554550"/>
          <a:ext cx="6264696" cy="320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5976" y="3075806"/>
            <a:ext cx="187220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b="1" dirty="0" smtClean="0">
                <a:solidFill>
                  <a:srgbClr val="4F81BD"/>
                </a:solidFill>
                <a:cs typeface="Arial" pitchFamily="34" charset="0"/>
              </a:rPr>
              <a:t>- 0,1 %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363838"/>
            <a:ext cx="2880320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1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Сфера строительства </a:t>
            </a:r>
            <a:r>
              <a:rPr lang="ru-RU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жилых и нежилых зданий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564" y="1563638"/>
            <a:ext cx="2088232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Участники нацпроекта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8"/>
          <p:cNvSpPr>
            <a:spLocks noGrp="1"/>
          </p:cNvSpPr>
          <p:nvPr>
            <p:ph type="title"/>
          </p:nvPr>
        </p:nvSpPr>
        <p:spPr>
          <a:xfrm>
            <a:off x="695513" y="303619"/>
            <a:ext cx="7632699" cy="94615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70C0"/>
                </a:solidFill>
              </a:rPr>
              <a:t>Выросла заработная плата работников предприятий – участников нацпроекта в составе строительной отрасли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36131868"/>
              </p:ext>
            </p:extLst>
          </p:nvPr>
        </p:nvGraphicFramePr>
        <p:xfrm>
          <a:off x="323528" y="1275606"/>
          <a:ext cx="5472608" cy="349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1419622"/>
            <a:ext cx="2960752" cy="309187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данным органов статистики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среднемесячная заработная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 отрасли за январь-август 2020 года составляет</a:t>
            </a:r>
          </a:p>
          <a:p>
            <a:pPr algn="ctr" defTabSz="1043056">
              <a:spcBef>
                <a:spcPct val="0"/>
              </a:spcBef>
            </a:pP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40 727 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sz="1200" b="1" dirty="0" smtClean="0">
              <a:solidFill>
                <a:srgbClr val="005AA9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15C3B-0989-44C9-AEFC-33F637B46E3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8800</TotalTime>
  <Words>1175</Words>
  <Application>Microsoft Office PowerPoint</Application>
  <PresentationFormat>Экран (16:9)</PresentationFormat>
  <Paragraphs>324</Paragraphs>
  <Slides>36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Слайды - обзорный доклад с-х отрасль</vt:lpstr>
      <vt:lpstr>1_Слайды - обзорный доклад с-х отрасль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2020 год»</vt:lpstr>
      <vt:lpstr>«Общая характеристика налогового администрирования налогоплательщиков строительной отрасли» </vt:lpstr>
      <vt:lpstr>Поступления выросли как по участникам нацпроекта, так и по строительной отрасли в целом (млн рублей)</vt:lpstr>
      <vt:lpstr>Участники нацпроекта в составе  строительной отрасли</vt:lpstr>
      <vt:lpstr>Наибольшая доля налоговых платежей строителей приходится на НДС и НДФЛ</vt:lpstr>
      <vt:lpstr>Значительное количество строителей применяют общую систему налогообложения</vt:lpstr>
      <vt:lpstr>Динамика поступлений строительной отрасли (млн рублей)</vt:lpstr>
      <vt:lpstr>Снизилось количество физических лиц, получивших доход у работодателей – участников нацпроекта </vt:lpstr>
      <vt:lpstr>Выросла заработная плата работников предприятий – участников нацпроекта в составе строительной отрасли</vt:lpstr>
      <vt:lpstr>Для участников нацпроекта более характерно наличие собственной материально-технической базы</vt:lpstr>
      <vt:lpstr>Налоговая нагрузка строительных организаций на уровне показателя омского бизнеса</vt:lpstr>
      <vt:lpstr>Оценка задолженности строительной отрасли на 01.10.2020</vt:lpstr>
      <vt:lpstr> Спасибо за внимание!</vt:lpstr>
      <vt:lpstr>«Камеральный контроль налогоплательщиков строительной отрасли Омской области в рамках Национального проекта – Жилье и городская среда»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  <vt:lpstr>«Особенности налогообложения и проведения проверок в отношении риск-отраслевых направлений экономики  по организациям, осуществляющим деятельность в сфере строительства в рамках национального проекта   «Жилье и городская среда». «Методика планирования ВНП»</vt:lpstr>
      <vt:lpstr>Характеристика строительной отрасли в Омской области</vt:lpstr>
      <vt:lpstr>Концепция системы планирования выездных налоговых проверок</vt:lpstr>
      <vt:lpstr>Удельный вес налогоплательщиков строительной отрасли, включенных в план ВНП</vt:lpstr>
      <vt:lpstr>Презентация PowerPoint</vt:lpstr>
      <vt:lpstr>Схема № 1</vt:lpstr>
      <vt:lpstr>Схема № 2</vt:lpstr>
      <vt:lpstr> Итоги доклада </vt:lpstr>
      <vt:lpstr> Спасибо за внимание!</vt:lpstr>
      <vt:lpstr>«Выездной контроль администрирования налогоплательщиков, осуществляющих деятельность в сфере строительства по итогам  2019 года и 9 месяцев 2020 года»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2020 год»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Тюнева Юлия Сергеевна</dc:creator>
  <cp:lastModifiedBy>Иванищева Евгения Васильевна</cp:lastModifiedBy>
  <cp:revision>1126</cp:revision>
  <cp:lastPrinted>2018-05-22T09:02:56Z</cp:lastPrinted>
  <dcterms:created xsi:type="dcterms:W3CDTF">2015-08-19T10:00:55Z</dcterms:created>
  <dcterms:modified xsi:type="dcterms:W3CDTF">2020-11-12T09:28:35Z</dcterms:modified>
</cp:coreProperties>
</file>